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511" r:id="rId2"/>
    <p:sldId id="512" r:id="rId3"/>
    <p:sldId id="513" r:id="rId4"/>
    <p:sldId id="514" r:id="rId5"/>
    <p:sldId id="515" r:id="rId6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5613" indent="1588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2813" indent="1588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0013" indent="1588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7213" indent="1588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00"/>
    <a:srgbClr val="00FF00"/>
    <a:srgbClr val="FF5050"/>
    <a:srgbClr val="FF0066"/>
    <a:srgbClr val="FF9966"/>
    <a:srgbClr val="6600CC"/>
    <a:srgbClr val="FF7C80"/>
  </p:clrMru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1727" autoAdjust="0"/>
    <p:restoredTop sz="93849" autoAdjust="0"/>
  </p:normalViewPr>
  <p:slideViewPr>
    <p:cSldViewPr>
      <p:cViewPr>
        <p:scale>
          <a:sx n="75" d="100"/>
          <a:sy n="75" d="100"/>
        </p:scale>
        <p:origin x="-870" y="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932" y="-96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86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045" tIns="48523" rIns="97045" bIns="4852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300" dirty="0">
                <a:cs typeface="+mn-cs"/>
              </a:defRPr>
            </a:lvl1pPr>
          </a:lstStyle>
          <a:p>
            <a:pPr>
              <a:defRPr/>
            </a:pPr>
            <a:r>
              <a:rPr lang="en-US"/>
              <a:t>vivisansnsmcd,vmdfdfdgdfsf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045" tIns="48523" rIns="97045" bIns="4852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 dirty="0">
                <a:cs typeface="+mn-cs"/>
              </a:defRPr>
            </a:lvl1pPr>
          </a:lstStyle>
          <a:p>
            <a:pPr>
              <a:defRPr/>
            </a:pPr>
            <a:r>
              <a:rPr lang="en-US"/>
              <a:t>nnnnnn</a:t>
            </a:r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797425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045" tIns="48523" rIns="97045" bIns="485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686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045" tIns="48523" rIns="97045" bIns="4852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045" tIns="48523" rIns="97045" bIns="4852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cs typeface="+mn-cs"/>
              </a:defRPr>
            </a:lvl1pPr>
          </a:lstStyle>
          <a:p>
            <a:pPr>
              <a:defRPr/>
            </a:pPr>
            <a:fld id="{73058FF2-F407-48D8-8411-3699F8807D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5609" algn="l" defTabSz="9142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30" algn="l" defTabSz="9142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52" algn="l" defTabSz="9142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73" algn="l" defTabSz="9142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19138"/>
            <a:ext cx="4800600" cy="3600450"/>
          </a:xfrm>
          <a:ln/>
        </p:spPr>
      </p:sp>
      <p:sp>
        <p:nvSpPr>
          <p:cNvPr id="212995" name="Notes Placeholder 2"/>
          <p:cNvSpPr>
            <a:spLocks noGrp="1"/>
          </p:cNvSpPr>
          <p:nvPr>
            <p:ph type="body" idx="1"/>
          </p:nvPr>
        </p:nvSpPr>
        <p:spPr>
          <a:xfrm>
            <a:off x="974725" y="4560888"/>
            <a:ext cx="5365750" cy="4321175"/>
          </a:xfrm>
          <a:noFill/>
          <a:ln/>
        </p:spPr>
        <p:txBody>
          <a:bodyPr lIns="95747" tIns="47873" rIns="95747" bIns="47873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19138"/>
            <a:ext cx="4800600" cy="3600450"/>
          </a:xfrm>
          <a:ln/>
        </p:spPr>
      </p:sp>
      <p:sp>
        <p:nvSpPr>
          <p:cNvPr id="215043" name="Notes Placeholder 2"/>
          <p:cNvSpPr>
            <a:spLocks noGrp="1"/>
          </p:cNvSpPr>
          <p:nvPr>
            <p:ph type="body" idx="1"/>
          </p:nvPr>
        </p:nvSpPr>
        <p:spPr>
          <a:xfrm>
            <a:off x="974725" y="4560888"/>
            <a:ext cx="5365750" cy="4321175"/>
          </a:xfrm>
          <a:noFill/>
          <a:ln/>
        </p:spPr>
        <p:txBody>
          <a:bodyPr lIns="95747" tIns="47873" rIns="95747" bIns="47873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19138"/>
            <a:ext cx="4800600" cy="3600450"/>
          </a:xfrm>
          <a:ln/>
        </p:spPr>
      </p:sp>
      <p:sp>
        <p:nvSpPr>
          <p:cNvPr id="217091" name="Notes Placeholder 2"/>
          <p:cNvSpPr>
            <a:spLocks noGrp="1"/>
          </p:cNvSpPr>
          <p:nvPr>
            <p:ph type="body" idx="1"/>
          </p:nvPr>
        </p:nvSpPr>
        <p:spPr>
          <a:xfrm>
            <a:off x="974725" y="4560888"/>
            <a:ext cx="5365750" cy="4321175"/>
          </a:xfrm>
          <a:noFill/>
          <a:ln/>
        </p:spPr>
        <p:txBody>
          <a:bodyPr lIns="95736" tIns="47868" rIns="95736" bIns="47868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19138"/>
            <a:ext cx="4800600" cy="3600450"/>
          </a:xfrm>
          <a:ln/>
        </p:spPr>
      </p:sp>
      <p:sp>
        <p:nvSpPr>
          <p:cNvPr id="219139" name="Notes Placeholder 2"/>
          <p:cNvSpPr>
            <a:spLocks noGrp="1"/>
          </p:cNvSpPr>
          <p:nvPr>
            <p:ph type="body" idx="1"/>
          </p:nvPr>
        </p:nvSpPr>
        <p:spPr>
          <a:xfrm>
            <a:off x="974725" y="4560888"/>
            <a:ext cx="5365750" cy="4321175"/>
          </a:xfrm>
          <a:noFill/>
          <a:ln/>
        </p:spPr>
        <p:txBody>
          <a:bodyPr lIns="95736" tIns="47868" rIns="95736" bIns="47868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22" indent="0" algn="ctr">
              <a:buNone/>
              <a:defRPr/>
            </a:lvl2pPr>
            <a:lvl3pPr marL="914243" indent="0" algn="ctr">
              <a:buNone/>
              <a:defRPr/>
            </a:lvl3pPr>
            <a:lvl4pPr marL="1371365" indent="0" algn="ctr">
              <a:buNone/>
              <a:defRPr/>
            </a:lvl4pPr>
            <a:lvl5pPr marL="1828486" indent="0" algn="ctr">
              <a:buNone/>
              <a:defRPr/>
            </a:lvl5pPr>
            <a:lvl6pPr marL="2285609" indent="0" algn="ctr">
              <a:buNone/>
              <a:defRPr/>
            </a:lvl6pPr>
            <a:lvl7pPr marL="2742730" indent="0" algn="ctr">
              <a:buNone/>
              <a:defRPr/>
            </a:lvl7pPr>
            <a:lvl8pPr marL="3199852" indent="0" algn="ctr">
              <a:buNone/>
              <a:defRPr/>
            </a:lvl8pPr>
            <a:lvl9pPr marL="3656973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685829-DC27-4810-91D9-E23730A260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539B03-AE6A-482E-BF69-7502C06FC2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1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1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795D49-A4F5-46BA-9B16-DD0EEA05F4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B62E6C-A9A5-49EB-B3B3-53D843569E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5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5" y="2906717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22" indent="0">
              <a:buNone/>
              <a:defRPr sz="1800"/>
            </a:lvl2pPr>
            <a:lvl3pPr marL="914243" indent="0">
              <a:buNone/>
              <a:defRPr sz="1600"/>
            </a:lvl3pPr>
            <a:lvl4pPr marL="1371365" indent="0">
              <a:buNone/>
              <a:defRPr sz="1400"/>
            </a:lvl4pPr>
            <a:lvl5pPr marL="1828486" indent="0">
              <a:buNone/>
              <a:defRPr sz="1400"/>
            </a:lvl5pPr>
            <a:lvl6pPr marL="2285609" indent="0">
              <a:buNone/>
              <a:defRPr sz="1400"/>
            </a:lvl6pPr>
            <a:lvl7pPr marL="2742730" indent="0">
              <a:buNone/>
              <a:defRPr sz="1400"/>
            </a:lvl7pPr>
            <a:lvl8pPr marL="3199852" indent="0">
              <a:buNone/>
              <a:defRPr sz="1400"/>
            </a:lvl8pPr>
            <a:lvl9pPr marL="3656973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48B2B6-77DB-4C73-AB5C-9588044C84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A0D6E8-7521-4D59-B283-F3657C251F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5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2" indent="0">
              <a:buNone/>
              <a:defRPr sz="2000" b="1"/>
            </a:lvl2pPr>
            <a:lvl3pPr marL="914243" indent="0">
              <a:buNone/>
              <a:defRPr sz="1800" b="1"/>
            </a:lvl3pPr>
            <a:lvl4pPr marL="1371365" indent="0">
              <a:buNone/>
              <a:defRPr sz="1600" b="1"/>
            </a:lvl4pPr>
            <a:lvl5pPr marL="1828486" indent="0">
              <a:buNone/>
              <a:defRPr sz="1600" b="1"/>
            </a:lvl5pPr>
            <a:lvl6pPr marL="2285609" indent="0">
              <a:buNone/>
              <a:defRPr sz="1600" b="1"/>
            </a:lvl6pPr>
            <a:lvl7pPr marL="2742730" indent="0">
              <a:buNone/>
              <a:defRPr sz="1600" b="1"/>
            </a:lvl7pPr>
            <a:lvl8pPr marL="3199852" indent="0">
              <a:buNone/>
              <a:defRPr sz="1600" b="1"/>
            </a:lvl8pPr>
            <a:lvl9pPr marL="365697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5"/>
            <a:ext cx="4041776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2" indent="0">
              <a:buNone/>
              <a:defRPr sz="2000" b="1"/>
            </a:lvl2pPr>
            <a:lvl3pPr marL="914243" indent="0">
              <a:buNone/>
              <a:defRPr sz="1800" b="1"/>
            </a:lvl3pPr>
            <a:lvl4pPr marL="1371365" indent="0">
              <a:buNone/>
              <a:defRPr sz="1600" b="1"/>
            </a:lvl4pPr>
            <a:lvl5pPr marL="1828486" indent="0">
              <a:buNone/>
              <a:defRPr sz="1600" b="1"/>
            </a:lvl5pPr>
            <a:lvl6pPr marL="2285609" indent="0">
              <a:buNone/>
              <a:defRPr sz="1600" b="1"/>
            </a:lvl6pPr>
            <a:lvl7pPr marL="2742730" indent="0">
              <a:buNone/>
              <a:defRPr sz="1600" b="1"/>
            </a:lvl7pPr>
            <a:lvl8pPr marL="3199852" indent="0">
              <a:buNone/>
              <a:defRPr sz="1600" b="1"/>
            </a:lvl8pPr>
            <a:lvl9pPr marL="365697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3E5AF5-EDA3-4B7D-8A3A-9374D9C18A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AFAD4A-A0AD-416E-BA01-946E4F03DC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8C52A9-D795-4457-8D57-C7549E4EC3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73051"/>
            <a:ext cx="3008315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5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435103"/>
            <a:ext cx="3008315" cy="4691064"/>
          </a:xfrm>
        </p:spPr>
        <p:txBody>
          <a:bodyPr/>
          <a:lstStyle>
            <a:lvl1pPr marL="0" indent="0">
              <a:buNone/>
              <a:defRPr sz="1400"/>
            </a:lvl1pPr>
            <a:lvl2pPr marL="457122" indent="0">
              <a:buNone/>
              <a:defRPr sz="1200"/>
            </a:lvl2pPr>
            <a:lvl3pPr marL="914243" indent="0">
              <a:buNone/>
              <a:defRPr sz="1100"/>
            </a:lvl3pPr>
            <a:lvl4pPr marL="1371365" indent="0">
              <a:buNone/>
              <a:defRPr sz="900"/>
            </a:lvl4pPr>
            <a:lvl5pPr marL="1828486" indent="0">
              <a:buNone/>
              <a:defRPr sz="900"/>
            </a:lvl5pPr>
            <a:lvl6pPr marL="2285609" indent="0">
              <a:buNone/>
              <a:defRPr sz="900"/>
            </a:lvl6pPr>
            <a:lvl7pPr marL="2742730" indent="0">
              <a:buNone/>
              <a:defRPr sz="900"/>
            </a:lvl7pPr>
            <a:lvl8pPr marL="3199852" indent="0">
              <a:buNone/>
              <a:defRPr sz="900"/>
            </a:lvl8pPr>
            <a:lvl9pPr marL="365697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5F209-49EE-4844-9FD1-789CEEF325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300"/>
            </a:lvl1pPr>
            <a:lvl2pPr marL="457122" indent="0">
              <a:buNone/>
              <a:defRPr sz="2800"/>
            </a:lvl2pPr>
            <a:lvl3pPr marL="914243" indent="0">
              <a:buNone/>
              <a:defRPr sz="2400"/>
            </a:lvl3pPr>
            <a:lvl4pPr marL="1371365" indent="0">
              <a:buNone/>
              <a:defRPr sz="2000"/>
            </a:lvl4pPr>
            <a:lvl5pPr marL="1828486" indent="0">
              <a:buNone/>
              <a:defRPr sz="2000"/>
            </a:lvl5pPr>
            <a:lvl6pPr marL="2285609" indent="0">
              <a:buNone/>
              <a:defRPr sz="2000"/>
            </a:lvl6pPr>
            <a:lvl7pPr marL="2742730" indent="0">
              <a:buNone/>
              <a:defRPr sz="2000"/>
            </a:lvl7pPr>
            <a:lvl8pPr marL="3199852" indent="0">
              <a:buNone/>
              <a:defRPr sz="2000"/>
            </a:lvl8pPr>
            <a:lvl9pPr marL="3656973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3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22" indent="0">
              <a:buNone/>
              <a:defRPr sz="1200"/>
            </a:lvl2pPr>
            <a:lvl3pPr marL="914243" indent="0">
              <a:buNone/>
              <a:defRPr sz="1100"/>
            </a:lvl3pPr>
            <a:lvl4pPr marL="1371365" indent="0">
              <a:buNone/>
              <a:defRPr sz="900"/>
            </a:lvl4pPr>
            <a:lvl5pPr marL="1828486" indent="0">
              <a:buNone/>
              <a:defRPr sz="900"/>
            </a:lvl5pPr>
            <a:lvl6pPr marL="2285609" indent="0">
              <a:buNone/>
              <a:defRPr sz="900"/>
            </a:lvl6pPr>
            <a:lvl7pPr marL="2742730" indent="0">
              <a:buNone/>
              <a:defRPr sz="900"/>
            </a:lvl7pPr>
            <a:lvl8pPr marL="3199852" indent="0">
              <a:buNone/>
              <a:defRPr sz="900"/>
            </a:lvl8pPr>
            <a:lvl9pPr marL="365697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543064-FE15-47A8-9DB9-DB96C34938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4" tIns="45713" rIns="91424" bIns="4571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4" tIns="45713" rIns="91424" bIns="45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4" tIns="45713" rIns="91424" bIns="45713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4" tIns="45713" rIns="91424" bIns="45713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4" tIns="45713" rIns="91424" bIns="45713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D597BAE8-8A18-421C-8033-84FD3DEF3D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122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243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365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486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har char="•"/>
        <a:defRPr sz="33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169" indent="-228561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291" indent="-228561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412" indent="-228561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534" indent="-228561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2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2" algn="l" defTabSz="9142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3" algn="l" defTabSz="9142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65" algn="l" defTabSz="9142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86" algn="l" defTabSz="9142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09" algn="l" defTabSz="9142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30" algn="l" defTabSz="9142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52" algn="l" defTabSz="9142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73" algn="l" defTabSz="9142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75326" y="75455"/>
          <a:ext cx="8995369" cy="680022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777073"/>
                <a:gridCol w="865609"/>
                <a:gridCol w="591402"/>
                <a:gridCol w="679938"/>
                <a:gridCol w="631371"/>
                <a:gridCol w="697001"/>
                <a:gridCol w="533400"/>
                <a:gridCol w="838200"/>
                <a:gridCol w="699721"/>
                <a:gridCol w="569910"/>
                <a:gridCol w="635369"/>
                <a:gridCol w="609600"/>
                <a:gridCol w="710606"/>
              </a:tblGrid>
              <a:tr h="6868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latin typeface="Tahoma" pitchFamily="34" charset="0"/>
                          <a:cs typeface="Tahoma" pitchFamily="34" charset="0"/>
                        </a:rPr>
                        <a:t>Protozoa</a:t>
                      </a:r>
                      <a:endParaRPr lang="en-US" sz="800" b="1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latin typeface="Tahoma" pitchFamily="34" charset="0"/>
                          <a:cs typeface="Tahoma" pitchFamily="34" charset="0"/>
                        </a:rPr>
                        <a:t>Disease caused</a:t>
                      </a:r>
                      <a:endParaRPr lang="en-US" sz="800" b="1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latin typeface="Tahoma" pitchFamily="34" charset="0"/>
                          <a:cs typeface="Tahoma" pitchFamily="34" charset="0"/>
                        </a:rPr>
                        <a:t>Vector?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latin typeface="Tahoma" pitchFamily="34" charset="0"/>
                          <a:cs typeface="Tahoma" pitchFamily="34" charset="0"/>
                        </a:rPr>
                        <a:t>(Main vector)</a:t>
                      </a:r>
                      <a:endParaRPr lang="en-US" sz="800" b="1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latin typeface="Tahoma" pitchFamily="34" charset="0"/>
                          <a:cs typeface="Tahoma" pitchFamily="34" charset="0"/>
                        </a:rPr>
                        <a:t>Classification</a:t>
                      </a:r>
                      <a:endParaRPr lang="en-US" sz="800" b="1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latin typeface="Tahoma" pitchFamily="34" charset="0"/>
                          <a:cs typeface="Tahoma" pitchFamily="34" charset="0"/>
                        </a:rPr>
                        <a:t>Motile?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latin typeface="Tahoma" pitchFamily="34" charset="0"/>
                          <a:cs typeface="Tahoma" pitchFamily="34" charset="0"/>
                        </a:rPr>
                        <a:t>(tropho-zoite)</a:t>
                      </a:r>
                      <a:endParaRPr lang="en-US" sz="800" b="1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latin typeface="Tahoma" pitchFamily="34" charset="0"/>
                          <a:cs typeface="Tahoma" pitchFamily="34" charset="0"/>
                        </a:rPr>
                        <a:t>Any Intracell. stage in human?</a:t>
                      </a:r>
                      <a:endParaRPr lang="en-US" sz="800" b="1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latin typeface="Tahoma" pitchFamily="34" charset="0"/>
                          <a:cs typeface="Tahoma" pitchFamily="34" charset="0"/>
                        </a:rPr>
                        <a:t>Cysts?</a:t>
                      </a:r>
                      <a:endParaRPr lang="en-US" sz="800" b="1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latin typeface="Tahoma" pitchFamily="34" charset="0"/>
                          <a:cs typeface="Tahoma" pitchFamily="34" charset="0"/>
                        </a:rPr>
                        <a:t>Distribution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latin typeface="Tahoma" pitchFamily="34" charset="0"/>
                          <a:cs typeface="Tahoma" pitchFamily="34" charset="0"/>
                        </a:rPr>
                        <a:t>(global, developing countries, regions,  etc)</a:t>
                      </a:r>
                      <a:endParaRPr lang="en-US" sz="800" b="1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latin typeface="Tahoma" pitchFamily="34" charset="0"/>
                          <a:cs typeface="Tahoma" pitchFamily="34" charset="0"/>
                        </a:rPr>
                        <a:t>Main symptoms</a:t>
                      </a:r>
                      <a:endParaRPr lang="en-US" sz="800" b="1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latin typeface="Tahoma" pitchFamily="34" charset="0"/>
                          <a:cs typeface="Tahoma" pitchFamily="34" charset="0"/>
                        </a:rPr>
                        <a:t>How  is disease spread to humans?</a:t>
                      </a:r>
                      <a:endParaRPr lang="en-US" sz="800" b="1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latin typeface="Tahoma" pitchFamily="34" charset="0"/>
                          <a:cs typeface="Tahoma" pitchFamily="34" charset="0"/>
                        </a:rPr>
                        <a:t>Which organ systems affected?</a:t>
                      </a:r>
                      <a:endParaRPr lang="en-US" sz="800" b="1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latin typeface="Tahoma" pitchFamily="34" charset="0"/>
                          <a:cs typeface="Tahoma" pitchFamily="34" charset="0"/>
                        </a:rPr>
                        <a:t>Most common diagnostic tools</a:t>
                      </a:r>
                      <a:endParaRPr lang="en-US" sz="800" b="1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latin typeface="Tahoma" pitchFamily="34" charset="0"/>
                          <a:cs typeface="Tahoma" pitchFamily="34" charset="0"/>
                        </a:rPr>
                        <a:t>Most common treatment</a:t>
                      </a:r>
                      <a:endParaRPr lang="en-US" sz="800" b="1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</a:tr>
              <a:tr h="266192">
                <a:tc row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i="1" dirty="0">
                          <a:latin typeface="Tahoma" pitchFamily="34" charset="0"/>
                          <a:cs typeface="Tahoma" pitchFamily="34" charset="0"/>
                        </a:rPr>
                        <a:t>Plasmodium sp.</a:t>
                      </a:r>
                      <a:endParaRPr lang="en-US" sz="800" i="1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falciparum malaria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 row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Yes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(Anopheles mosquito)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 row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Sporozoan: apicomplexa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 row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NO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 row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Yes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 row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No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 row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 row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 row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 row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Systemic infection (blood and tissue)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 row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 row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</a:tr>
              <a:tr h="13648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vivax malaria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</a:tr>
              <a:tr h="13648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ovale malaria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</a:tr>
              <a:tr h="2365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malariae malaria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</a:tr>
              <a:tr h="546608">
                <a:tc row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i="1" dirty="0">
                          <a:latin typeface="Tahoma" pitchFamily="34" charset="0"/>
                          <a:cs typeface="Tahoma" pitchFamily="34" charset="0"/>
                        </a:rPr>
                        <a:t>Leishmania sp.</a:t>
                      </a:r>
                      <a:endParaRPr lang="en-US" sz="800" i="1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L" sz="800" dirty="0">
                          <a:latin typeface="Tahoma" pitchFamily="34" charset="0"/>
                          <a:cs typeface="Tahoma" pitchFamily="34" charset="0"/>
                        </a:rPr>
                        <a:t>visceral leishmaniasis (L. donovani; infantum)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 row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Yes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(sandfly)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 row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Flagellated 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 row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Yes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 row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Yes (amastigote)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 row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No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 row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Systemic infection (blood and tissue)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</a:tr>
              <a:tr h="2661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cutaneous leishmaniasis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</a:tr>
              <a:tr h="406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mucocutaneous lesihmaniasis (L. brazilensis)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</a:tr>
              <a:tr h="546608">
                <a:tc row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i="1" dirty="0">
                          <a:latin typeface="Tahoma" pitchFamily="34" charset="0"/>
                          <a:cs typeface="Tahoma" pitchFamily="34" charset="0"/>
                        </a:rPr>
                        <a:t>Trypanosoma sp.</a:t>
                      </a:r>
                      <a:endParaRPr lang="en-US" sz="800" i="1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L" sz="800" dirty="0">
                          <a:latin typeface="Tahoma" pitchFamily="34" charset="0"/>
                          <a:cs typeface="Tahoma" pitchFamily="34" charset="0"/>
                        </a:rPr>
                        <a:t>African Trypanosomiasis (T. brucei gambiense)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Yes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(Tsetse flies)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Flagellated 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Yes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No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No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Systemic infection (blood and tissue)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</a:tr>
              <a:tr h="5466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African Trypanosomiasis (T. brucei rhodesiense)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</a:tr>
              <a:tr h="5914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American Trypanosomiasis (Chagas’ disease); T. cruzi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Yes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(Reduviid </a:t>
                      </a:r>
                      <a:r>
                        <a:rPr lang="en-US" sz="800" dirty="0" smtClean="0">
                          <a:latin typeface="Tahoma" pitchFamily="34" charset="0"/>
                          <a:cs typeface="Tahoma" pitchFamily="34" charset="0"/>
                        </a:rPr>
                        <a:t>/kissing</a:t>
                      </a:r>
                      <a:r>
                        <a:rPr lang="en-US" sz="800" baseline="0" dirty="0" smtClean="0"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800" dirty="0" smtClean="0">
                          <a:latin typeface="Tahoma" pitchFamily="34" charset="0"/>
                          <a:cs typeface="Tahoma" pitchFamily="34" charset="0"/>
                        </a:rPr>
                        <a:t>bug)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Flagellated 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Yes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Yes (amastigote)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No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Systemic infection (blood and tissue)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</a:tr>
              <a:tr h="5914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i="1" dirty="0">
                          <a:latin typeface="Tahoma" pitchFamily="34" charset="0"/>
                          <a:cs typeface="Tahoma" pitchFamily="34" charset="0"/>
                        </a:rPr>
                        <a:t>Toxoplasma gondii</a:t>
                      </a:r>
                      <a:endParaRPr lang="en-US" sz="800" i="1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Toxoplasmosis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No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Sporozoan: apicomplexa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NO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Yes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Yes (cysts and oocysts)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Systemic infection (blood and tissue)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latin typeface="Tahoma" pitchFamily="34" charset="0"/>
                          <a:cs typeface="Tahoma" pitchFamily="34" charset="0"/>
                        </a:rPr>
                        <a:t>Pyrimethamine</a:t>
                      </a:r>
                      <a:endParaRPr lang="en-US" sz="7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i="1" dirty="0">
                          <a:latin typeface="Tahoma" pitchFamily="34" charset="0"/>
                          <a:cs typeface="Tahoma" pitchFamily="34" charset="0"/>
                        </a:rPr>
                        <a:t>Giardia intestinalis (lamblia)</a:t>
                      </a:r>
                      <a:endParaRPr lang="en-US" sz="800" i="1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Giardiasis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No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flagellated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Yes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No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Yes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GI infection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latin typeface="Tahoma" pitchFamily="34" charset="0"/>
                          <a:cs typeface="Tahoma" pitchFamily="34" charset="0"/>
                        </a:rPr>
                        <a:t>Metronidazole</a:t>
                      </a:r>
                      <a:endParaRPr lang="en-US" sz="7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i="1" dirty="0">
                          <a:latin typeface="Tahoma" pitchFamily="34" charset="0"/>
                          <a:cs typeface="Tahoma" pitchFamily="34" charset="0"/>
                        </a:rPr>
                        <a:t>Cryptosporidium sp.</a:t>
                      </a:r>
                      <a:endParaRPr lang="en-US" sz="800" i="1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Cryptosporidiosis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No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Sporozoan; apicomplexa 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NO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Yes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(infects enterocyte)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Yes (oocysts)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GI infection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latin typeface="Tahoma" pitchFamily="34" charset="0"/>
                          <a:cs typeface="Tahoma" pitchFamily="34" charset="0"/>
                        </a:rPr>
                        <a:t>Supportive</a:t>
                      </a:r>
                      <a:endParaRPr lang="en-US" sz="7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</a:tr>
              <a:tr h="61368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i="1" dirty="0">
                          <a:latin typeface="Tahoma" pitchFamily="34" charset="0"/>
                          <a:cs typeface="Tahoma" pitchFamily="34" charset="0"/>
                        </a:rPr>
                        <a:t>Entamoeba histolytica</a:t>
                      </a:r>
                      <a:endParaRPr lang="en-US" sz="800" i="1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Amebic dysentery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No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Amoebozoa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Yes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No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Yes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GI infection </a:t>
                      </a:r>
                      <a:r>
                        <a:rPr lang="en-US" sz="800" dirty="0" smtClean="0">
                          <a:latin typeface="Tahoma" pitchFamily="34" charset="0"/>
                          <a:cs typeface="Tahoma" pitchFamily="34" charset="0"/>
                        </a:rPr>
                        <a:t>(can </a:t>
                      </a: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invade other tissues)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latin typeface="Tahoma" pitchFamily="34" charset="0"/>
                          <a:cs typeface="Tahoma" pitchFamily="34" charset="0"/>
                        </a:rPr>
                        <a:t>Metronidazole</a:t>
                      </a:r>
                      <a:endParaRPr lang="en-US" sz="7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</a:tr>
              <a:tr h="26619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i="1" dirty="0" err="1" smtClean="0">
                          <a:latin typeface="Tahoma" pitchFamily="34" charset="0"/>
                          <a:cs typeface="Tahoma" pitchFamily="34" charset="0"/>
                        </a:rPr>
                        <a:t>Trichomonas</a:t>
                      </a:r>
                      <a:r>
                        <a:rPr lang="en-US" sz="800" i="1" dirty="0" smtClean="0">
                          <a:latin typeface="Tahoma" pitchFamily="34" charset="0"/>
                          <a:cs typeface="Tahoma" pitchFamily="34" charset="0"/>
                        </a:rPr>
                        <a:t> vaginalis</a:t>
                      </a:r>
                      <a:endParaRPr lang="en-US" sz="800" i="1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Trichomoniasis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No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flagellated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Yes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No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No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ahoma" pitchFamily="34" charset="0"/>
                          <a:cs typeface="Tahoma" pitchFamily="34" charset="0"/>
                        </a:rPr>
                        <a:t>Urogenital tract</a:t>
                      </a: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latin typeface="Tahoma" pitchFamily="34" charset="0"/>
                          <a:cs typeface="Tahoma" pitchFamily="34" charset="0"/>
                        </a:rPr>
                        <a:t>Metronidazole</a:t>
                      </a:r>
                      <a:endParaRPr lang="en-US" sz="700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37773" marR="37773" marT="0" marB="0"/>
                </a:tc>
              </a:tr>
            </a:tbl>
          </a:graphicData>
        </a:graphic>
      </p:graphicFrame>
      <p:sp>
        <p:nvSpPr>
          <p:cNvPr id="193539" name="Text Box 3"/>
          <p:cNvSpPr txBox="1">
            <a:spLocks noChangeArrowheads="1"/>
          </p:cNvSpPr>
          <p:nvPr/>
        </p:nvSpPr>
        <p:spPr bwMode="auto">
          <a:xfrm>
            <a:off x="4860925" y="744538"/>
            <a:ext cx="9302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Africa, SE Asia, S &amp; Central America, Caribbean</a:t>
            </a:r>
          </a:p>
        </p:txBody>
      </p:sp>
      <p:sp>
        <p:nvSpPr>
          <p:cNvPr id="193540" name="Text Box 4"/>
          <p:cNvSpPr txBox="1">
            <a:spLocks noChangeArrowheads="1"/>
          </p:cNvSpPr>
          <p:nvPr/>
        </p:nvSpPr>
        <p:spPr bwMode="auto">
          <a:xfrm>
            <a:off x="6477000" y="762000"/>
            <a:ext cx="62547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Infected mosquito bites human –replicate in liver</a:t>
            </a:r>
          </a:p>
        </p:txBody>
      </p:sp>
      <p:sp>
        <p:nvSpPr>
          <p:cNvPr id="193541" name="Text Box 5"/>
          <p:cNvSpPr txBox="1">
            <a:spLocks noChangeArrowheads="1"/>
          </p:cNvSpPr>
          <p:nvPr/>
        </p:nvSpPr>
        <p:spPr bwMode="auto">
          <a:xfrm>
            <a:off x="5715000" y="762000"/>
            <a:ext cx="9144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Flu-like cycles; splenomegaly, anemia, thrombocytopenia, CNS</a:t>
            </a:r>
            <a:r>
              <a:rPr lang="en-US" sz="800">
                <a:solidFill>
                  <a:schemeClr val="bg1"/>
                </a:solidFill>
              </a:rPr>
              <a:t> damage</a:t>
            </a:r>
          </a:p>
        </p:txBody>
      </p:sp>
      <p:sp>
        <p:nvSpPr>
          <p:cNvPr id="193542" name="Text Box 6"/>
          <p:cNvSpPr txBox="1">
            <a:spLocks noChangeArrowheads="1"/>
          </p:cNvSpPr>
          <p:nvPr/>
        </p:nvSpPr>
        <p:spPr bwMode="auto">
          <a:xfrm>
            <a:off x="8289925" y="769938"/>
            <a:ext cx="85407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Chloroquine → primaquine</a:t>
            </a:r>
          </a:p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Falciparum: quinine SO4 + doxy,clindamycin, Malarone</a:t>
            </a:r>
          </a:p>
        </p:txBody>
      </p:sp>
      <p:sp>
        <p:nvSpPr>
          <p:cNvPr id="193543" name="Text Box 7"/>
          <p:cNvSpPr txBox="1">
            <a:spLocks noChangeArrowheads="1"/>
          </p:cNvSpPr>
          <p:nvPr/>
        </p:nvSpPr>
        <p:spPr bwMode="auto">
          <a:xfrm>
            <a:off x="7620000" y="762000"/>
            <a:ext cx="85407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Blood smears:</a:t>
            </a:r>
          </a:p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Vivax – Shuffner dots;</a:t>
            </a:r>
          </a:p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Faciparum – multiple rings/RBC</a:t>
            </a:r>
          </a:p>
        </p:txBody>
      </p:sp>
      <p:sp>
        <p:nvSpPr>
          <p:cNvPr id="193544" name="Text Box 8"/>
          <p:cNvSpPr txBox="1">
            <a:spLocks noChangeArrowheads="1"/>
          </p:cNvSpPr>
          <p:nvPr/>
        </p:nvSpPr>
        <p:spPr bwMode="auto">
          <a:xfrm>
            <a:off x="4876800" y="1524000"/>
            <a:ext cx="930275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Africa, Asia, Europe, N &amp;S America</a:t>
            </a:r>
          </a:p>
        </p:txBody>
      </p:sp>
      <p:sp>
        <p:nvSpPr>
          <p:cNvPr id="193545" name="Text Box 9"/>
          <p:cNvSpPr txBox="1">
            <a:spLocks noChangeArrowheads="1"/>
          </p:cNvSpPr>
          <p:nvPr/>
        </p:nvSpPr>
        <p:spPr bwMode="auto">
          <a:xfrm>
            <a:off x="3657600" y="1828800"/>
            <a:ext cx="685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 macros, then other tissues</a:t>
            </a:r>
          </a:p>
        </p:txBody>
      </p:sp>
      <p:sp>
        <p:nvSpPr>
          <p:cNvPr id="193546" name="Text Box 10"/>
          <p:cNvSpPr txBox="1">
            <a:spLocks noChangeArrowheads="1"/>
          </p:cNvSpPr>
          <p:nvPr/>
        </p:nvSpPr>
        <p:spPr bwMode="auto">
          <a:xfrm>
            <a:off x="5699125" y="1531938"/>
            <a:ext cx="8540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Multi-organ, opp in AIDS; anemia (fatigue), fever</a:t>
            </a:r>
          </a:p>
        </p:txBody>
      </p:sp>
      <p:sp>
        <p:nvSpPr>
          <p:cNvPr id="193547" name="Text Box 11"/>
          <p:cNvSpPr txBox="1">
            <a:spLocks noChangeArrowheads="1"/>
          </p:cNvSpPr>
          <p:nvPr/>
        </p:nvSpPr>
        <p:spPr bwMode="auto">
          <a:xfrm>
            <a:off x="5715000" y="2133600"/>
            <a:ext cx="914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Ulcerative, skin disfiguring</a:t>
            </a:r>
          </a:p>
        </p:txBody>
      </p:sp>
      <p:sp>
        <p:nvSpPr>
          <p:cNvPr id="193548" name="Text Box 12"/>
          <p:cNvSpPr txBox="1">
            <a:spLocks noChangeArrowheads="1"/>
          </p:cNvSpPr>
          <p:nvPr/>
        </p:nvSpPr>
        <p:spPr bwMode="auto">
          <a:xfrm>
            <a:off x="5715000" y="2438400"/>
            <a:ext cx="1066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Destroy mucous membranes &amp; related structures</a:t>
            </a:r>
          </a:p>
        </p:txBody>
      </p:sp>
      <p:sp>
        <p:nvSpPr>
          <p:cNvPr id="193549" name="Text Box 13"/>
          <p:cNvSpPr txBox="1">
            <a:spLocks noChangeArrowheads="1"/>
          </p:cNvSpPr>
          <p:nvPr/>
        </p:nvSpPr>
        <p:spPr bwMode="auto">
          <a:xfrm>
            <a:off x="6400800" y="1531938"/>
            <a:ext cx="838200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Wild animal reservoir: small rodents, dogs, cats;</a:t>
            </a:r>
          </a:p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</a:t>
            </a:r>
            <a:r>
              <a:rPr lang="en-US" sz="8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→amastigote in macro, then spread into other tissues</a:t>
            </a:r>
          </a:p>
        </p:txBody>
      </p:sp>
      <p:sp>
        <p:nvSpPr>
          <p:cNvPr id="193550" name="Text Box 14"/>
          <p:cNvSpPr txBox="1">
            <a:spLocks noChangeArrowheads="1"/>
          </p:cNvSpPr>
          <p:nvPr/>
        </p:nvSpPr>
        <p:spPr bwMode="auto">
          <a:xfrm>
            <a:off x="4876800" y="1981200"/>
            <a:ext cx="10064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Afghanistan, Brazil, Iran, Peru, Saudi Arabia, Syria</a:t>
            </a:r>
          </a:p>
        </p:txBody>
      </p:sp>
      <p:sp>
        <p:nvSpPr>
          <p:cNvPr id="193551" name="Text Box 15"/>
          <p:cNvSpPr txBox="1">
            <a:spLocks noChangeArrowheads="1"/>
          </p:cNvSpPr>
          <p:nvPr/>
        </p:nvSpPr>
        <p:spPr bwMode="auto">
          <a:xfrm>
            <a:off x="4876800" y="2514600"/>
            <a:ext cx="9921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Bolivia, Brazil, Peru</a:t>
            </a:r>
          </a:p>
        </p:txBody>
      </p:sp>
      <p:sp>
        <p:nvSpPr>
          <p:cNvPr id="193552" name="AutoShape 16"/>
          <p:cNvSpPr>
            <a:spLocks noChangeArrowheads="1"/>
          </p:cNvSpPr>
          <p:nvPr/>
        </p:nvSpPr>
        <p:spPr bwMode="auto">
          <a:xfrm>
            <a:off x="1752600" y="2209800"/>
            <a:ext cx="152400" cy="457200"/>
          </a:xfrm>
          <a:prstGeom prst="curvedLeftArrow">
            <a:avLst>
              <a:gd name="adj1" fmla="val 60000"/>
              <a:gd name="adj2" fmla="val 120000"/>
              <a:gd name="adj3" fmla="val 33333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553" name="Text Box 17"/>
          <p:cNvSpPr txBox="1">
            <a:spLocks noChangeArrowheads="1"/>
          </p:cNvSpPr>
          <p:nvPr/>
        </p:nvSpPr>
        <p:spPr bwMode="auto">
          <a:xfrm>
            <a:off x="7620000" y="1608138"/>
            <a:ext cx="7620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Detect amastigotes in macros (visceral use biopsy sample)</a:t>
            </a:r>
          </a:p>
        </p:txBody>
      </p:sp>
      <p:sp>
        <p:nvSpPr>
          <p:cNvPr id="193554" name="Text Box 18"/>
          <p:cNvSpPr txBox="1">
            <a:spLocks noChangeArrowheads="1"/>
          </p:cNvSpPr>
          <p:nvPr/>
        </p:nvSpPr>
        <p:spPr bwMode="auto">
          <a:xfrm>
            <a:off x="8229600" y="1524000"/>
            <a:ext cx="914400" cy="94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Sodium stibogluconate, Paramomycin; follow-up with smears, cultures, or PCR</a:t>
            </a:r>
          </a:p>
        </p:txBody>
      </p:sp>
      <p:sp>
        <p:nvSpPr>
          <p:cNvPr id="193555" name="Text Box 19"/>
          <p:cNvSpPr txBox="1">
            <a:spLocks noChangeArrowheads="1"/>
          </p:cNvSpPr>
          <p:nvPr/>
        </p:nvSpPr>
        <p:spPr bwMode="auto">
          <a:xfrm>
            <a:off x="5715000" y="2819400"/>
            <a:ext cx="990600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Winterbottom sign in neck, fever, rash, edema, then to CNS; Days-wks inc; Chancre </a:t>
            </a:r>
            <a:r>
              <a:rPr lang="en-US" sz="8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→ hemolymphatic → meningoencephalitic</a:t>
            </a:r>
            <a:endParaRPr lang="en-US" sz="80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93556" name="Text Box 20"/>
          <p:cNvSpPr txBox="1">
            <a:spLocks noChangeArrowheads="1"/>
          </p:cNvSpPr>
          <p:nvPr/>
        </p:nvSpPr>
        <p:spPr bwMode="auto">
          <a:xfrm>
            <a:off x="4860925" y="2827338"/>
            <a:ext cx="930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Tropical W &amp; Central Africa</a:t>
            </a:r>
          </a:p>
        </p:txBody>
      </p:sp>
      <p:sp>
        <p:nvSpPr>
          <p:cNvPr id="193557" name="Text Box 21"/>
          <p:cNvSpPr txBox="1">
            <a:spLocks noChangeArrowheads="1"/>
          </p:cNvSpPr>
          <p:nvPr/>
        </p:nvSpPr>
        <p:spPr bwMode="auto">
          <a:xfrm>
            <a:off x="4876800" y="3360738"/>
            <a:ext cx="990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 Africa (cattle-raising countries)</a:t>
            </a:r>
          </a:p>
        </p:txBody>
      </p:sp>
      <p:sp>
        <p:nvSpPr>
          <p:cNvPr id="193558" name="Text Box 22"/>
          <p:cNvSpPr txBox="1">
            <a:spLocks noChangeArrowheads="1"/>
          </p:cNvSpPr>
          <p:nvPr/>
        </p:nvSpPr>
        <p:spPr bwMode="auto">
          <a:xfrm>
            <a:off x="6477000" y="2819400"/>
            <a:ext cx="70167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Wild animals reservoir: bin fission in blood &amp; other fluids</a:t>
            </a:r>
          </a:p>
        </p:txBody>
      </p:sp>
      <p:sp>
        <p:nvSpPr>
          <p:cNvPr id="193559" name="Text Box 23"/>
          <p:cNvSpPr txBox="1">
            <a:spLocks noChangeArrowheads="1"/>
          </p:cNvSpPr>
          <p:nvPr/>
        </p:nvSpPr>
        <p:spPr bwMode="auto">
          <a:xfrm>
            <a:off x="1676400" y="3429000"/>
            <a:ext cx="2286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More virulent &amp; shorter inc than gambiense; acute disease faster &amp; progresses to fatal within 12mo if untreated. Lymphadenopathy uncommon – CNS invasion early</a:t>
            </a:r>
          </a:p>
        </p:txBody>
      </p:sp>
      <p:sp>
        <p:nvSpPr>
          <p:cNvPr id="193560" name="Text Box 24"/>
          <p:cNvSpPr txBox="1">
            <a:spLocks noChangeArrowheads="1"/>
          </p:cNvSpPr>
          <p:nvPr/>
        </p:nvSpPr>
        <p:spPr bwMode="auto">
          <a:xfrm>
            <a:off x="1371600" y="3200400"/>
            <a:ext cx="13303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African sleeping sickness</a:t>
            </a:r>
          </a:p>
        </p:txBody>
      </p:sp>
      <p:sp>
        <p:nvSpPr>
          <p:cNvPr id="193561" name="Text Box 25"/>
          <p:cNvSpPr txBox="1">
            <a:spLocks noChangeArrowheads="1"/>
          </p:cNvSpPr>
          <p:nvPr/>
        </p:nvSpPr>
        <p:spPr bwMode="auto">
          <a:xfrm>
            <a:off x="7680325" y="2827338"/>
            <a:ext cx="701675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Thick/thin blood smears, LN aspirates, spinal fluid, serologic, PCR</a:t>
            </a:r>
          </a:p>
        </p:txBody>
      </p:sp>
      <p:sp>
        <p:nvSpPr>
          <p:cNvPr id="193562" name="Text Box 26"/>
          <p:cNvSpPr txBox="1">
            <a:spLocks noChangeArrowheads="1"/>
          </p:cNvSpPr>
          <p:nvPr/>
        </p:nvSpPr>
        <p:spPr bwMode="auto">
          <a:xfrm>
            <a:off x="8305800" y="2819400"/>
            <a:ext cx="8382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Gambian: Eflornithine</a:t>
            </a:r>
          </a:p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Rhodesiense: Melarsoprol</a:t>
            </a:r>
          </a:p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Suramin &amp; pentamidine don’t cross CNS</a:t>
            </a:r>
          </a:p>
        </p:txBody>
      </p:sp>
      <p:sp>
        <p:nvSpPr>
          <p:cNvPr id="193563" name="Text Box 27"/>
          <p:cNvSpPr txBox="1">
            <a:spLocks noChangeArrowheads="1"/>
          </p:cNvSpPr>
          <p:nvPr/>
        </p:nvSpPr>
        <p:spPr bwMode="auto">
          <a:xfrm>
            <a:off x="4876800" y="3962400"/>
            <a:ext cx="9144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Americas</a:t>
            </a:r>
          </a:p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Most common &lt;5yo; 30% chronic</a:t>
            </a:r>
          </a:p>
        </p:txBody>
      </p:sp>
      <p:sp>
        <p:nvSpPr>
          <p:cNvPr id="193564" name="Text Box 28"/>
          <p:cNvSpPr txBox="1">
            <a:spLocks noChangeArrowheads="1"/>
          </p:cNvSpPr>
          <p:nvPr/>
        </p:nvSpPr>
        <p:spPr bwMode="auto">
          <a:xfrm>
            <a:off x="6400800" y="3894138"/>
            <a:ext cx="762000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Same, blood transfusion, pregnancy, milk, eat bug feces</a:t>
            </a:r>
          </a:p>
        </p:txBody>
      </p:sp>
      <p:sp>
        <p:nvSpPr>
          <p:cNvPr id="193565" name="Text Box 29"/>
          <p:cNvSpPr txBox="1">
            <a:spLocks noChangeArrowheads="1"/>
          </p:cNvSpPr>
          <p:nvPr/>
        </p:nvSpPr>
        <p:spPr bwMode="auto">
          <a:xfrm>
            <a:off x="5715000" y="3886200"/>
            <a:ext cx="854075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Romanas sign: rash &amp; edema around face/eyes; flu, CNS involv.</a:t>
            </a:r>
          </a:p>
        </p:txBody>
      </p:sp>
      <p:sp>
        <p:nvSpPr>
          <p:cNvPr id="193566" name="Text Box 30"/>
          <p:cNvSpPr txBox="1">
            <a:spLocks noChangeArrowheads="1"/>
          </p:cNvSpPr>
          <p:nvPr/>
        </p:nvSpPr>
        <p:spPr bwMode="auto">
          <a:xfrm>
            <a:off x="7680325" y="3894138"/>
            <a:ext cx="777875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Chronic hard to find – leaves bloodstream: biopsy</a:t>
            </a:r>
          </a:p>
        </p:txBody>
      </p:sp>
      <p:sp>
        <p:nvSpPr>
          <p:cNvPr id="193567" name="Text Box 31"/>
          <p:cNvSpPr txBox="1">
            <a:spLocks noChangeArrowheads="1"/>
          </p:cNvSpPr>
          <p:nvPr/>
        </p:nvSpPr>
        <p:spPr bwMode="auto">
          <a:xfrm>
            <a:off x="8289925" y="3970338"/>
            <a:ext cx="8540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Nifurtimox, Benznidazol</a:t>
            </a:r>
          </a:p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Screwed if chronic</a:t>
            </a:r>
          </a:p>
        </p:txBody>
      </p:sp>
      <p:sp>
        <p:nvSpPr>
          <p:cNvPr id="193568" name="Text Box 32"/>
          <p:cNvSpPr txBox="1">
            <a:spLocks noChangeArrowheads="1"/>
          </p:cNvSpPr>
          <p:nvPr/>
        </p:nvSpPr>
        <p:spPr bwMode="auto">
          <a:xfrm>
            <a:off x="6400800" y="4503738"/>
            <a:ext cx="838200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Mature oocytes from cat feces, raw  undercooked  meat</a:t>
            </a:r>
          </a:p>
        </p:txBody>
      </p:sp>
      <p:sp>
        <p:nvSpPr>
          <p:cNvPr id="193569" name="Text Box 33"/>
          <p:cNvSpPr txBox="1">
            <a:spLocks noChangeArrowheads="1"/>
          </p:cNvSpPr>
          <p:nvPr/>
        </p:nvSpPr>
        <p:spPr bwMode="auto">
          <a:xfrm>
            <a:off x="5699125" y="4503738"/>
            <a:ext cx="930275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</a:rPr>
              <a:t>Only bad if congenital or ICH: encephalitis, necrotic brain lesions</a:t>
            </a:r>
          </a:p>
        </p:txBody>
      </p:sp>
      <p:sp>
        <p:nvSpPr>
          <p:cNvPr id="193570" name="Text Box 34"/>
          <p:cNvSpPr txBox="1">
            <a:spLocks noChangeArrowheads="1"/>
          </p:cNvSpPr>
          <p:nvPr/>
        </p:nvSpPr>
        <p:spPr bwMode="auto">
          <a:xfrm>
            <a:off x="7680325" y="4503738"/>
            <a:ext cx="5873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Serology</a:t>
            </a:r>
          </a:p>
        </p:txBody>
      </p:sp>
      <p:sp>
        <p:nvSpPr>
          <p:cNvPr id="193571" name="Text Box 35"/>
          <p:cNvSpPr txBox="1">
            <a:spLocks noChangeArrowheads="1"/>
          </p:cNvSpPr>
          <p:nvPr/>
        </p:nvSpPr>
        <p:spPr bwMode="auto">
          <a:xfrm>
            <a:off x="7010400" y="5257800"/>
            <a:ext cx="7747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Sm. intestine</a:t>
            </a:r>
          </a:p>
        </p:txBody>
      </p:sp>
      <p:sp>
        <p:nvSpPr>
          <p:cNvPr id="193572" name="Text Box 36"/>
          <p:cNvSpPr txBox="1">
            <a:spLocks noChangeArrowheads="1"/>
          </p:cNvSpPr>
          <p:nvPr/>
        </p:nvSpPr>
        <p:spPr bwMode="auto">
          <a:xfrm>
            <a:off x="6400800" y="5181600"/>
            <a:ext cx="6365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Fecal-oral</a:t>
            </a:r>
          </a:p>
        </p:txBody>
      </p:sp>
      <p:sp>
        <p:nvSpPr>
          <p:cNvPr id="193573" name="Text Box 37"/>
          <p:cNvSpPr txBox="1">
            <a:spLocks noChangeArrowheads="1"/>
          </p:cNvSpPr>
          <p:nvPr/>
        </p:nvSpPr>
        <p:spPr bwMode="auto">
          <a:xfrm>
            <a:off x="4876800" y="4572000"/>
            <a:ext cx="65881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Worldwide</a:t>
            </a:r>
          </a:p>
        </p:txBody>
      </p:sp>
      <p:sp>
        <p:nvSpPr>
          <p:cNvPr id="193574" name="Text Box 38"/>
          <p:cNvSpPr txBox="1">
            <a:spLocks noChangeArrowheads="1"/>
          </p:cNvSpPr>
          <p:nvPr/>
        </p:nvSpPr>
        <p:spPr bwMode="auto">
          <a:xfrm>
            <a:off x="4860925" y="5113338"/>
            <a:ext cx="100647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Worldwide, mostly tropical &amp; developing</a:t>
            </a:r>
          </a:p>
        </p:txBody>
      </p:sp>
      <p:sp>
        <p:nvSpPr>
          <p:cNvPr id="193575" name="Text Box 39"/>
          <p:cNvSpPr txBox="1">
            <a:spLocks noChangeArrowheads="1"/>
          </p:cNvSpPr>
          <p:nvPr/>
        </p:nvSpPr>
        <p:spPr bwMode="auto">
          <a:xfrm>
            <a:off x="5699125" y="5113338"/>
            <a:ext cx="85407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Foul-smelling, fatty diarrhea; never fatal</a:t>
            </a:r>
          </a:p>
        </p:txBody>
      </p:sp>
      <p:sp>
        <p:nvSpPr>
          <p:cNvPr id="193576" name="Text Box 40"/>
          <p:cNvSpPr txBox="1">
            <a:spLocks noChangeArrowheads="1"/>
          </p:cNvSpPr>
          <p:nvPr/>
        </p:nvSpPr>
        <p:spPr bwMode="auto">
          <a:xfrm>
            <a:off x="7680325" y="5113338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Parasite in feces</a:t>
            </a:r>
          </a:p>
        </p:txBody>
      </p:sp>
      <p:sp>
        <p:nvSpPr>
          <p:cNvPr id="193577" name="Text Box 41"/>
          <p:cNvSpPr txBox="1">
            <a:spLocks noChangeArrowheads="1"/>
          </p:cNvSpPr>
          <p:nvPr/>
        </p:nvSpPr>
        <p:spPr bwMode="auto">
          <a:xfrm>
            <a:off x="7010400" y="5638800"/>
            <a:ext cx="7747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Sm. intestine</a:t>
            </a:r>
          </a:p>
        </p:txBody>
      </p:sp>
      <p:sp>
        <p:nvSpPr>
          <p:cNvPr id="193578" name="Text Box 42"/>
          <p:cNvSpPr txBox="1">
            <a:spLocks noChangeArrowheads="1"/>
          </p:cNvSpPr>
          <p:nvPr/>
        </p:nvSpPr>
        <p:spPr bwMode="auto">
          <a:xfrm>
            <a:off x="6400800" y="5486400"/>
            <a:ext cx="76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Fecal-oral, waterborne, contact with cattle</a:t>
            </a:r>
          </a:p>
        </p:txBody>
      </p:sp>
      <p:sp>
        <p:nvSpPr>
          <p:cNvPr id="193579" name="Text Box 43"/>
          <p:cNvSpPr txBox="1">
            <a:spLocks noChangeArrowheads="1"/>
          </p:cNvSpPr>
          <p:nvPr/>
        </p:nvSpPr>
        <p:spPr bwMode="auto">
          <a:xfrm>
            <a:off x="4876800" y="5562600"/>
            <a:ext cx="65881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Worldwide</a:t>
            </a:r>
          </a:p>
        </p:txBody>
      </p:sp>
      <p:sp>
        <p:nvSpPr>
          <p:cNvPr id="193580" name="Text Box 44"/>
          <p:cNvSpPr txBox="1">
            <a:spLocks noChangeArrowheads="1"/>
          </p:cNvSpPr>
          <p:nvPr/>
        </p:nvSpPr>
        <p:spPr bwMode="auto">
          <a:xfrm>
            <a:off x="5715000" y="5486400"/>
            <a:ext cx="8540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Self-limiting diarrhea; can be fatal in AIDS</a:t>
            </a:r>
          </a:p>
        </p:txBody>
      </p:sp>
      <p:sp>
        <p:nvSpPr>
          <p:cNvPr id="193581" name="Text Box 45"/>
          <p:cNvSpPr txBox="1">
            <a:spLocks noChangeArrowheads="1"/>
          </p:cNvSpPr>
          <p:nvPr/>
        </p:nvSpPr>
        <p:spPr bwMode="auto">
          <a:xfrm>
            <a:off x="7680325" y="5494338"/>
            <a:ext cx="7778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Oocysts in feces (acid-fast or fluor. stain)</a:t>
            </a:r>
          </a:p>
        </p:txBody>
      </p:sp>
      <p:sp>
        <p:nvSpPr>
          <p:cNvPr id="193582" name="Text Box 46"/>
          <p:cNvSpPr txBox="1">
            <a:spLocks noChangeArrowheads="1"/>
          </p:cNvSpPr>
          <p:nvPr/>
        </p:nvSpPr>
        <p:spPr bwMode="auto">
          <a:xfrm>
            <a:off x="6400800" y="6019800"/>
            <a:ext cx="7620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Fecal-oral;</a:t>
            </a:r>
          </a:p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NOT a zoonosis</a:t>
            </a:r>
          </a:p>
        </p:txBody>
      </p:sp>
      <p:sp>
        <p:nvSpPr>
          <p:cNvPr id="193583" name="Text Box 47"/>
          <p:cNvSpPr txBox="1">
            <a:spLocks noChangeArrowheads="1"/>
          </p:cNvSpPr>
          <p:nvPr/>
        </p:nvSpPr>
        <p:spPr bwMode="auto">
          <a:xfrm>
            <a:off x="4876800" y="5943600"/>
            <a:ext cx="1006475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Worldwide, mostly tropical &amp; developing</a:t>
            </a:r>
          </a:p>
        </p:txBody>
      </p:sp>
      <p:sp>
        <p:nvSpPr>
          <p:cNvPr id="193584" name="Text Box 48"/>
          <p:cNvSpPr txBox="1">
            <a:spLocks noChangeArrowheads="1"/>
          </p:cNvSpPr>
          <p:nvPr/>
        </p:nvSpPr>
        <p:spPr bwMode="auto">
          <a:xfrm>
            <a:off x="5638800" y="5943600"/>
            <a:ext cx="1006475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If severe: dysentery, spread to organs can be fatal (liver) – adhere, toxins</a:t>
            </a:r>
          </a:p>
        </p:txBody>
      </p:sp>
      <p:sp>
        <p:nvSpPr>
          <p:cNvPr id="193585" name="Text Box 49"/>
          <p:cNvSpPr txBox="1">
            <a:spLocks noChangeArrowheads="1"/>
          </p:cNvSpPr>
          <p:nvPr/>
        </p:nvSpPr>
        <p:spPr bwMode="auto">
          <a:xfrm>
            <a:off x="7680325" y="6027738"/>
            <a:ext cx="77787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Parasite in feces, CT, serology</a:t>
            </a:r>
          </a:p>
        </p:txBody>
      </p:sp>
      <p:sp>
        <p:nvSpPr>
          <p:cNvPr id="193586" name="Text Box 50"/>
          <p:cNvSpPr txBox="1">
            <a:spLocks noChangeArrowheads="1"/>
          </p:cNvSpPr>
          <p:nvPr/>
        </p:nvSpPr>
        <p:spPr bwMode="auto">
          <a:xfrm>
            <a:off x="6461125" y="6561138"/>
            <a:ext cx="36036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Sex</a:t>
            </a:r>
          </a:p>
        </p:txBody>
      </p:sp>
      <p:sp>
        <p:nvSpPr>
          <p:cNvPr id="193587" name="Text Box 51"/>
          <p:cNvSpPr txBox="1">
            <a:spLocks noChangeArrowheads="1"/>
          </p:cNvSpPr>
          <p:nvPr/>
        </p:nvSpPr>
        <p:spPr bwMode="auto">
          <a:xfrm>
            <a:off x="4876800" y="6553200"/>
            <a:ext cx="65881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Worldwide</a:t>
            </a:r>
          </a:p>
        </p:txBody>
      </p:sp>
      <p:sp>
        <p:nvSpPr>
          <p:cNvPr id="193588" name="Text Box 52"/>
          <p:cNvSpPr txBox="1">
            <a:spLocks noChangeArrowheads="1"/>
          </p:cNvSpPr>
          <p:nvPr/>
        </p:nvSpPr>
        <p:spPr bwMode="auto">
          <a:xfrm>
            <a:off x="5699125" y="6561138"/>
            <a:ext cx="930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Mild vaginitis or urethritis</a:t>
            </a:r>
          </a:p>
        </p:txBody>
      </p:sp>
      <p:sp>
        <p:nvSpPr>
          <p:cNvPr id="193589" name="Text Box 53"/>
          <p:cNvSpPr txBox="1">
            <a:spLocks noChangeArrowheads="1"/>
          </p:cNvSpPr>
          <p:nvPr/>
        </p:nvSpPr>
        <p:spPr bwMode="auto">
          <a:xfrm>
            <a:off x="7543800" y="6477000"/>
            <a:ext cx="1066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Only flagellated in vaginal or urethral discharge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2121" name="Group 153"/>
          <p:cNvGraphicFramePr>
            <a:graphicFrameLocks noGrp="1"/>
          </p:cNvGraphicFramePr>
          <p:nvPr>
            <p:ph idx="4294967295"/>
          </p:nvPr>
        </p:nvGraphicFramePr>
        <p:xfrm>
          <a:off x="265113" y="319088"/>
          <a:ext cx="8650287" cy="6256337"/>
        </p:xfrm>
        <a:graphic>
          <a:graphicData uri="http://schemas.openxmlformats.org/drawingml/2006/table">
            <a:tbl>
              <a:tblPr/>
              <a:tblGrid>
                <a:gridCol w="1604962"/>
                <a:gridCol w="1014413"/>
                <a:gridCol w="1003300"/>
                <a:gridCol w="838200"/>
                <a:gridCol w="920750"/>
                <a:gridCol w="1338262"/>
                <a:gridCol w="19304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Cestodes</a:t>
                      </a: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Adult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T solium</a:t>
                      </a: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Larval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T solium  </a:t>
                      </a: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 saginata</a:t>
                      </a: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Dipylidium caninum </a:t>
                      </a: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Echinococcus granulosus</a:t>
                      </a: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Diphyllobothrium latum </a:t>
                      </a: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English name</a:t>
                      </a: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Fish tapeworm</a:t>
                      </a: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Mode of transmission to human and infective form</a:t>
                      </a: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Eating impproperly cooked fish containig larvae</a:t>
                      </a: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Migration within human</a:t>
                      </a: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Larva grows to mature tapeworm in small intestine in 3 mo. Can be 10 meters</a:t>
                      </a: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Production of pathology</a:t>
                      </a: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1% get megaloblastic anemia, Vit B12 uptake by strobila</a:t>
                      </a: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Diagnosis</a:t>
                      </a: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Eggs/proglottids (bag of beans)</a:t>
                      </a: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Definitive host</a:t>
                      </a: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Many carnivores</a:t>
                      </a: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Intermediate host</a:t>
                      </a: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Copepod (water flea), then fish</a:t>
                      </a: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8112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Form transmitted from human</a:t>
                      </a: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Fecal eggs, hatches and eating by copepod in water</a:t>
                      </a: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Geographic foci</a:t>
                      </a: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Worldwide</a:t>
                      </a: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Treatment</a:t>
                      </a: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prazyquantel</a:t>
                      </a:r>
                    </a:p>
                  </a:txBody>
                  <a:tcPr marL="7005" marR="7005" marT="700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212068" name="Text Box 100"/>
          <p:cNvSpPr txBox="1">
            <a:spLocks noChangeArrowheads="1"/>
          </p:cNvSpPr>
          <p:nvPr/>
        </p:nvSpPr>
        <p:spPr bwMode="auto">
          <a:xfrm>
            <a:off x="4708525" y="3741738"/>
            <a:ext cx="930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Pet owners &amp; children</a:t>
            </a:r>
          </a:p>
        </p:txBody>
      </p:sp>
      <p:sp>
        <p:nvSpPr>
          <p:cNvPr id="212069" name="Text Box 101"/>
          <p:cNvSpPr txBox="1">
            <a:spLocks noChangeArrowheads="1"/>
          </p:cNvSpPr>
          <p:nvPr/>
        </p:nvSpPr>
        <p:spPr bwMode="auto">
          <a:xfrm>
            <a:off x="4708525" y="4275138"/>
            <a:ext cx="433388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Fleas</a:t>
            </a:r>
          </a:p>
        </p:txBody>
      </p:sp>
      <p:sp>
        <p:nvSpPr>
          <p:cNvPr id="212070" name="Text Box 102"/>
          <p:cNvSpPr txBox="1">
            <a:spLocks noChangeArrowheads="1"/>
          </p:cNvSpPr>
          <p:nvPr/>
        </p:nvSpPr>
        <p:spPr bwMode="auto">
          <a:xfrm>
            <a:off x="4708525" y="1208088"/>
            <a:ext cx="184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12072" name="Text Box 104"/>
          <p:cNvSpPr txBox="1">
            <a:spLocks noChangeArrowheads="1"/>
          </p:cNvSpPr>
          <p:nvPr/>
        </p:nvSpPr>
        <p:spPr bwMode="auto">
          <a:xfrm>
            <a:off x="4708525" y="1379538"/>
            <a:ext cx="93027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Ingesting fleas infected with cysticercoid</a:t>
            </a:r>
          </a:p>
        </p:txBody>
      </p:sp>
      <p:sp>
        <p:nvSpPr>
          <p:cNvPr id="212073" name="Text Box 105"/>
          <p:cNvSpPr txBox="1">
            <a:spLocks noChangeArrowheads="1"/>
          </p:cNvSpPr>
          <p:nvPr/>
        </p:nvSpPr>
        <p:spPr bwMode="auto">
          <a:xfrm>
            <a:off x="4724400" y="5638800"/>
            <a:ext cx="65881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Worldwide</a:t>
            </a:r>
          </a:p>
        </p:txBody>
      </p:sp>
      <p:sp>
        <p:nvSpPr>
          <p:cNvPr id="212074" name="Text Box 106"/>
          <p:cNvSpPr txBox="1">
            <a:spLocks noChangeArrowheads="1"/>
          </p:cNvSpPr>
          <p:nvPr/>
        </p:nvSpPr>
        <p:spPr bwMode="auto">
          <a:xfrm>
            <a:off x="4724400" y="2743200"/>
            <a:ext cx="10064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Ab discomfort, pruritus, diarrhea</a:t>
            </a:r>
          </a:p>
        </p:txBody>
      </p:sp>
      <p:sp>
        <p:nvSpPr>
          <p:cNvPr id="212075" name="Text Box 107"/>
          <p:cNvSpPr txBox="1">
            <a:spLocks noChangeArrowheads="1"/>
          </p:cNvSpPr>
          <p:nvPr/>
        </p:nvSpPr>
        <p:spPr bwMode="auto">
          <a:xfrm>
            <a:off x="4724400" y="3276600"/>
            <a:ext cx="990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Eggs/proglottids (defined circles)</a:t>
            </a:r>
          </a:p>
        </p:txBody>
      </p:sp>
      <p:sp>
        <p:nvSpPr>
          <p:cNvPr id="212076" name="Text Box 108"/>
          <p:cNvSpPr txBox="1">
            <a:spLocks noChangeArrowheads="1"/>
          </p:cNvSpPr>
          <p:nvPr/>
        </p:nvSpPr>
        <p:spPr bwMode="auto">
          <a:xfrm>
            <a:off x="4724400" y="6096000"/>
            <a:ext cx="7810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Prazyquantel</a:t>
            </a:r>
          </a:p>
        </p:txBody>
      </p:sp>
      <p:sp>
        <p:nvSpPr>
          <p:cNvPr id="212077" name="Text Box 109"/>
          <p:cNvSpPr txBox="1">
            <a:spLocks noChangeArrowheads="1"/>
          </p:cNvSpPr>
          <p:nvPr/>
        </p:nvSpPr>
        <p:spPr bwMode="auto">
          <a:xfrm>
            <a:off x="3810000" y="1371600"/>
            <a:ext cx="1066800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Cattle ingest grass contaminated with human feces, humans eat larval form in meat</a:t>
            </a:r>
          </a:p>
        </p:txBody>
      </p:sp>
      <p:sp>
        <p:nvSpPr>
          <p:cNvPr id="212078" name="Text Box 110"/>
          <p:cNvSpPr txBox="1">
            <a:spLocks noChangeArrowheads="1"/>
          </p:cNvSpPr>
          <p:nvPr/>
        </p:nvSpPr>
        <p:spPr bwMode="auto">
          <a:xfrm>
            <a:off x="3886200" y="3810000"/>
            <a:ext cx="5635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Humans</a:t>
            </a:r>
          </a:p>
        </p:txBody>
      </p:sp>
      <p:sp>
        <p:nvSpPr>
          <p:cNvPr id="212079" name="Text Box 111"/>
          <p:cNvSpPr txBox="1">
            <a:spLocks noChangeArrowheads="1"/>
          </p:cNvSpPr>
          <p:nvPr/>
        </p:nvSpPr>
        <p:spPr bwMode="auto">
          <a:xfrm>
            <a:off x="3810000" y="4267200"/>
            <a:ext cx="9906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Ox, cattle larval form (cysticercus) in muscle</a:t>
            </a:r>
          </a:p>
        </p:txBody>
      </p:sp>
      <p:sp>
        <p:nvSpPr>
          <p:cNvPr id="212080" name="Text Box 112"/>
          <p:cNvSpPr txBox="1">
            <a:spLocks noChangeArrowheads="1"/>
          </p:cNvSpPr>
          <p:nvPr/>
        </p:nvSpPr>
        <p:spPr bwMode="auto">
          <a:xfrm>
            <a:off x="3870325" y="1074738"/>
            <a:ext cx="871538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Beef tapeworm</a:t>
            </a:r>
          </a:p>
        </p:txBody>
      </p:sp>
      <p:sp>
        <p:nvSpPr>
          <p:cNvPr id="212081" name="Text Box 113"/>
          <p:cNvSpPr txBox="1">
            <a:spLocks noChangeArrowheads="1"/>
          </p:cNvSpPr>
          <p:nvPr/>
        </p:nvSpPr>
        <p:spPr bwMode="auto">
          <a:xfrm>
            <a:off x="4632325" y="2065338"/>
            <a:ext cx="10064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Scolex attaches to SI, becomes adult with gravid proglottids</a:t>
            </a:r>
          </a:p>
        </p:txBody>
      </p:sp>
      <p:sp>
        <p:nvSpPr>
          <p:cNvPr id="212082" name="Text Box 114"/>
          <p:cNvSpPr txBox="1">
            <a:spLocks noChangeArrowheads="1"/>
          </p:cNvSpPr>
          <p:nvPr/>
        </p:nvSpPr>
        <p:spPr bwMode="auto">
          <a:xfrm>
            <a:off x="3810000" y="2065338"/>
            <a:ext cx="914400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Scolex attaches to SI, becomes adult with eggs or gravid proglottids</a:t>
            </a:r>
          </a:p>
        </p:txBody>
      </p:sp>
      <p:sp>
        <p:nvSpPr>
          <p:cNvPr id="212083" name="Text Box 115"/>
          <p:cNvSpPr txBox="1">
            <a:spLocks noChangeArrowheads="1"/>
          </p:cNvSpPr>
          <p:nvPr/>
        </p:nvSpPr>
        <p:spPr bwMode="auto">
          <a:xfrm>
            <a:off x="2895600" y="3810000"/>
            <a:ext cx="5635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Humans</a:t>
            </a:r>
          </a:p>
        </p:txBody>
      </p:sp>
      <p:sp>
        <p:nvSpPr>
          <p:cNvPr id="212084" name="Text Box 116"/>
          <p:cNvSpPr txBox="1">
            <a:spLocks noChangeArrowheads="1"/>
          </p:cNvSpPr>
          <p:nvPr/>
        </p:nvSpPr>
        <p:spPr bwMode="auto">
          <a:xfrm>
            <a:off x="1828800" y="3810000"/>
            <a:ext cx="5635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Humans</a:t>
            </a:r>
          </a:p>
        </p:txBody>
      </p:sp>
      <p:sp>
        <p:nvSpPr>
          <p:cNvPr id="212085" name="Text Box 117"/>
          <p:cNvSpPr txBox="1">
            <a:spLocks noChangeArrowheads="1"/>
          </p:cNvSpPr>
          <p:nvPr/>
        </p:nvSpPr>
        <p:spPr bwMode="auto">
          <a:xfrm>
            <a:off x="2879725" y="1074738"/>
            <a:ext cx="808038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Pig tapeworm</a:t>
            </a:r>
          </a:p>
        </p:txBody>
      </p:sp>
      <p:sp>
        <p:nvSpPr>
          <p:cNvPr id="212086" name="Text Box 118"/>
          <p:cNvSpPr txBox="1">
            <a:spLocks noChangeArrowheads="1"/>
          </p:cNvSpPr>
          <p:nvPr/>
        </p:nvSpPr>
        <p:spPr bwMode="auto">
          <a:xfrm>
            <a:off x="1905000" y="1066800"/>
            <a:ext cx="80803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Pig tapeworm</a:t>
            </a:r>
          </a:p>
        </p:txBody>
      </p:sp>
      <p:sp>
        <p:nvSpPr>
          <p:cNvPr id="212087" name="Text Box 119"/>
          <p:cNvSpPr txBox="1">
            <a:spLocks noChangeArrowheads="1"/>
          </p:cNvSpPr>
          <p:nvPr/>
        </p:nvSpPr>
        <p:spPr bwMode="auto">
          <a:xfrm>
            <a:off x="1812925" y="1455738"/>
            <a:ext cx="108267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Eating pork containing cysticerci</a:t>
            </a:r>
          </a:p>
        </p:txBody>
      </p:sp>
      <p:sp>
        <p:nvSpPr>
          <p:cNvPr id="212088" name="Text Box 120"/>
          <p:cNvSpPr txBox="1">
            <a:spLocks noChangeArrowheads="1"/>
          </p:cNvSpPr>
          <p:nvPr/>
        </p:nvSpPr>
        <p:spPr bwMode="auto">
          <a:xfrm>
            <a:off x="1812925" y="4275138"/>
            <a:ext cx="79216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Pig or human</a:t>
            </a:r>
          </a:p>
        </p:txBody>
      </p:sp>
      <p:sp>
        <p:nvSpPr>
          <p:cNvPr id="212089" name="Text Box 121"/>
          <p:cNvSpPr txBox="1">
            <a:spLocks noChangeArrowheads="1"/>
          </p:cNvSpPr>
          <p:nvPr/>
        </p:nvSpPr>
        <p:spPr bwMode="auto">
          <a:xfrm>
            <a:off x="2895600" y="4267200"/>
            <a:ext cx="7921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Pig or human</a:t>
            </a:r>
          </a:p>
        </p:txBody>
      </p:sp>
      <p:sp>
        <p:nvSpPr>
          <p:cNvPr id="212090" name="Text Box 122"/>
          <p:cNvSpPr txBox="1">
            <a:spLocks noChangeArrowheads="1"/>
          </p:cNvSpPr>
          <p:nvPr/>
        </p:nvSpPr>
        <p:spPr bwMode="auto">
          <a:xfrm>
            <a:off x="3886200" y="3276600"/>
            <a:ext cx="91757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Eggs/proglottids</a:t>
            </a:r>
          </a:p>
        </p:txBody>
      </p:sp>
      <p:sp>
        <p:nvSpPr>
          <p:cNvPr id="212091" name="Text Box 123"/>
          <p:cNvSpPr txBox="1">
            <a:spLocks noChangeArrowheads="1"/>
          </p:cNvSpPr>
          <p:nvPr/>
        </p:nvSpPr>
        <p:spPr bwMode="auto">
          <a:xfrm>
            <a:off x="1828800" y="3276600"/>
            <a:ext cx="1143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Eggs/proglottids (corona radiata)</a:t>
            </a:r>
          </a:p>
        </p:txBody>
      </p:sp>
      <p:sp>
        <p:nvSpPr>
          <p:cNvPr id="212092" name="Text Box 124"/>
          <p:cNvSpPr txBox="1">
            <a:spLocks noChangeArrowheads="1"/>
          </p:cNvSpPr>
          <p:nvPr/>
        </p:nvSpPr>
        <p:spPr bwMode="auto">
          <a:xfrm>
            <a:off x="2879725" y="1455738"/>
            <a:ext cx="10064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Eating eggs from human feces</a:t>
            </a:r>
          </a:p>
        </p:txBody>
      </p:sp>
      <p:sp>
        <p:nvSpPr>
          <p:cNvPr id="212093" name="Text Box 125"/>
          <p:cNvSpPr txBox="1">
            <a:spLocks noChangeArrowheads="1"/>
          </p:cNvSpPr>
          <p:nvPr/>
        </p:nvSpPr>
        <p:spPr bwMode="auto">
          <a:xfrm>
            <a:off x="2803525" y="3284538"/>
            <a:ext cx="108267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Ab detection, biopsy if not brain, high IgE, CT, MRI</a:t>
            </a:r>
          </a:p>
        </p:txBody>
      </p:sp>
      <p:sp>
        <p:nvSpPr>
          <p:cNvPr id="212094" name="Text Box 126"/>
          <p:cNvSpPr txBox="1">
            <a:spLocks noChangeArrowheads="1"/>
          </p:cNvSpPr>
          <p:nvPr/>
        </p:nvSpPr>
        <p:spPr bwMode="auto">
          <a:xfrm>
            <a:off x="1828800" y="2057400"/>
            <a:ext cx="10826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Scolex attaches to SI, becomes adult with eggs or gravid proglottids</a:t>
            </a:r>
          </a:p>
        </p:txBody>
      </p:sp>
      <p:sp>
        <p:nvSpPr>
          <p:cNvPr id="212095" name="Text Box 127"/>
          <p:cNvSpPr txBox="1">
            <a:spLocks noChangeArrowheads="1"/>
          </p:cNvSpPr>
          <p:nvPr/>
        </p:nvSpPr>
        <p:spPr bwMode="auto">
          <a:xfrm>
            <a:off x="2819400" y="2057400"/>
            <a:ext cx="1082675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Eggs hatch, penetrate intestinal wall, circulate to musculature &amp; develop cysticerci</a:t>
            </a:r>
          </a:p>
        </p:txBody>
      </p:sp>
      <p:sp>
        <p:nvSpPr>
          <p:cNvPr id="212096" name="Text Box 128"/>
          <p:cNvSpPr txBox="1">
            <a:spLocks noChangeArrowheads="1"/>
          </p:cNvSpPr>
          <p:nvPr/>
        </p:nvSpPr>
        <p:spPr bwMode="auto">
          <a:xfrm>
            <a:off x="3886200" y="5638800"/>
            <a:ext cx="65881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Worldwide</a:t>
            </a:r>
          </a:p>
        </p:txBody>
      </p:sp>
      <p:sp>
        <p:nvSpPr>
          <p:cNvPr id="212097" name="Text Box 129"/>
          <p:cNvSpPr txBox="1">
            <a:spLocks noChangeArrowheads="1"/>
          </p:cNvSpPr>
          <p:nvPr/>
        </p:nvSpPr>
        <p:spPr bwMode="auto">
          <a:xfrm>
            <a:off x="2895600" y="5638800"/>
            <a:ext cx="65881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Worldwide</a:t>
            </a:r>
          </a:p>
        </p:txBody>
      </p:sp>
      <p:sp>
        <p:nvSpPr>
          <p:cNvPr id="212098" name="Text Box 130"/>
          <p:cNvSpPr txBox="1">
            <a:spLocks noChangeArrowheads="1"/>
          </p:cNvSpPr>
          <p:nvPr/>
        </p:nvSpPr>
        <p:spPr bwMode="auto">
          <a:xfrm>
            <a:off x="1828800" y="5638800"/>
            <a:ext cx="65881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Worldwide</a:t>
            </a:r>
          </a:p>
        </p:txBody>
      </p:sp>
      <p:sp>
        <p:nvSpPr>
          <p:cNvPr id="212099" name="Text Box 131"/>
          <p:cNvSpPr txBox="1">
            <a:spLocks noChangeArrowheads="1"/>
          </p:cNvSpPr>
          <p:nvPr/>
        </p:nvSpPr>
        <p:spPr bwMode="auto">
          <a:xfrm>
            <a:off x="1828800" y="2667000"/>
            <a:ext cx="1219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None – ab discomfort. Risk of cysticercosis. Rare appendicitis or cholangitis</a:t>
            </a:r>
          </a:p>
        </p:txBody>
      </p:sp>
      <p:sp>
        <p:nvSpPr>
          <p:cNvPr id="212100" name="Text Box 132"/>
          <p:cNvSpPr txBox="1">
            <a:spLocks noChangeArrowheads="1"/>
          </p:cNvSpPr>
          <p:nvPr/>
        </p:nvSpPr>
        <p:spPr bwMode="auto">
          <a:xfrm>
            <a:off x="3810000" y="2667000"/>
            <a:ext cx="9302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Same as solium, but more frequently symptomatic</a:t>
            </a:r>
          </a:p>
        </p:txBody>
      </p:sp>
      <p:sp>
        <p:nvSpPr>
          <p:cNvPr id="212102" name="Text Box 134"/>
          <p:cNvSpPr txBox="1">
            <a:spLocks noChangeArrowheads="1"/>
          </p:cNvSpPr>
          <p:nvPr/>
        </p:nvSpPr>
        <p:spPr bwMode="auto">
          <a:xfrm>
            <a:off x="3886200" y="6096000"/>
            <a:ext cx="7810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Prazyquantel</a:t>
            </a:r>
          </a:p>
        </p:txBody>
      </p:sp>
      <p:sp>
        <p:nvSpPr>
          <p:cNvPr id="212103" name="Text Box 135"/>
          <p:cNvSpPr txBox="1">
            <a:spLocks noChangeArrowheads="1"/>
          </p:cNvSpPr>
          <p:nvPr/>
        </p:nvSpPr>
        <p:spPr bwMode="auto">
          <a:xfrm>
            <a:off x="2819400" y="6019800"/>
            <a:ext cx="12954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Sx to remove cysticerci; symptomatic for neurocysticercosis – albendazole, corticoids</a:t>
            </a:r>
          </a:p>
        </p:txBody>
      </p:sp>
      <p:sp>
        <p:nvSpPr>
          <p:cNvPr id="212104" name="Text Box 136"/>
          <p:cNvSpPr txBox="1">
            <a:spLocks noChangeArrowheads="1"/>
          </p:cNvSpPr>
          <p:nvPr/>
        </p:nvSpPr>
        <p:spPr bwMode="auto">
          <a:xfrm>
            <a:off x="1905000" y="6096000"/>
            <a:ext cx="7810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Prazyquantel</a:t>
            </a:r>
          </a:p>
        </p:txBody>
      </p:sp>
      <p:sp>
        <p:nvSpPr>
          <p:cNvPr id="212105" name="Text Box 137"/>
          <p:cNvSpPr txBox="1">
            <a:spLocks noChangeArrowheads="1"/>
          </p:cNvSpPr>
          <p:nvPr/>
        </p:nvSpPr>
        <p:spPr bwMode="auto">
          <a:xfrm>
            <a:off x="4708525" y="4808538"/>
            <a:ext cx="10064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Gravid proglottids, ingested by larval flea</a:t>
            </a:r>
          </a:p>
        </p:txBody>
      </p:sp>
      <p:sp>
        <p:nvSpPr>
          <p:cNvPr id="212106" name="Text Box 138"/>
          <p:cNvSpPr txBox="1">
            <a:spLocks noChangeArrowheads="1"/>
          </p:cNvSpPr>
          <p:nvPr/>
        </p:nvSpPr>
        <p:spPr bwMode="auto">
          <a:xfrm>
            <a:off x="3870325" y="4808538"/>
            <a:ext cx="930275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Fecal eggs or proglottids, pig/cow ingests contaminated vegetation</a:t>
            </a:r>
          </a:p>
        </p:txBody>
      </p:sp>
      <p:sp>
        <p:nvSpPr>
          <p:cNvPr id="212107" name="Text Box 139"/>
          <p:cNvSpPr txBox="1">
            <a:spLocks noChangeArrowheads="1"/>
          </p:cNvSpPr>
          <p:nvPr/>
        </p:nvSpPr>
        <p:spPr bwMode="auto">
          <a:xfrm>
            <a:off x="1828800" y="4800600"/>
            <a:ext cx="930275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Fecal eggs or proglottids, pig/cow ingests contaminated vegetation</a:t>
            </a:r>
          </a:p>
        </p:txBody>
      </p:sp>
      <p:sp>
        <p:nvSpPr>
          <p:cNvPr id="212108" name="Text Box 140"/>
          <p:cNvSpPr txBox="1">
            <a:spLocks noChangeArrowheads="1"/>
          </p:cNvSpPr>
          <p:nvPr/>
        </p:nvSpPr>
        <p:spPr bwMode="auto">
          <a:xfrm>
            <a:off x="2819400" y="2667000"/>
            <a:ext cx="1143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Cysticercosis: most common subQ tissues, brain, eyes</a:t>
            </a:r>
          </a:p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Often asymptomatic</a:t>
            </a:r>
          </a:p>
        </p:txBody>
      </p:sp>
      <p:sp>
        <p:nvSpPr>
          <p:cNvPr id="212109" name="Text Box 141"/>
          <p:cNvSpPr txBox="1">
            <a:spLocks noChangeArrowheads="1"/>
          </p:cNvSpPr>
          <p:nvPr/>
        </p:nvSpPr>
        <p:spPr bwMode="auto">
          <a:xfrm>
            <a:off x="5699125" y="1074738"/>
            <a:ext cx="7493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Hyatid worm</a:t>
            </a:r>
          </a:p>
        </p:txBody>
      </p:sp>
      <p:sp>
        <p:nvSpPr>
          <p:cNvPr id="212110" name="Text Box 142"/>
          <p:cNvSpPr txBox="1">
            <a:spLocks noChangeArrowheads="1"/>
          </p:cNvSpPr>
          <p:nvPr/>
        </p:nvSpPr>
        <p:spPr bwMode="auto">
          <a:xfrm>
            <a:off x="5622925" y="3817938"/>
            <a:ext cx="719138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SI of canids</a:t>
            </a:r>
          </a:p>
        </p:txBody>
      </p:sp>
      <p:sp>
        <p:nvSpPr>
          <p:cNvPr id="212111" name="Text Box 143"/>
          <p:cNvSpPr txBox="1">
            <a:spLocks noChangeArrowheads="1"/>
          </p:cNvSpPr>
          <p:nvPr/>
        </p:nvSpPr>
        <p:spPr bwMode="auto">
          <a:xfrm>
            <a:off x="5622925" y="4275138"/>
            <a:ext cx="1463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Livestock &amp; humans (where it causes disease)</a:t>
            </a:r>
          </a:p>
        </p:txBody>
      </p:sp>
      <p:sp>
        <p:nvSpPr>
          <p:cNvPr id="212112" name="Text Box 144"/>
          <p:cNvSpPr txBox="1">
            <a:spLocks noChangeArrowheads="1"/>
          </p:cNvSpPr>
          <p:nvPr/>
        </p:nvSpPr>
        <p:spPr bwMode="auto">
          <a:xfrm>
            <a:off x="5622925" y="1455738"/>
            <a:ext cx="947738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Eating dog feces</a:t>
            </a:r>
          </a:p>
        </p:txBody>
      </p:sp>
      <p:sp>
        <p:nvSpPr>
          <p:cNvPr id="212113" name="Text Box 145"/>
          <p:cNvSpPr txBox="1">
            <a:spLocks noChangeArrowheads="1"/>
          </p:cNvSpPr>
          <p:nvPr/>
        </p:nvSpPr>
        <p:spPr bwMode="auto">
          <a:xfrm>
            <a:off x="5622925" y="5646738"/>
            <a:ext cx="13874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Worldwide (sheep-raising countries mostly)</a:t>
            </a:r>
          </a:p>
        </p:txBody>
      </p:sp>
      <p:sp>
        <p:nvSpPr>
          <p:cNvPr id="212114" name="Text Box 146"/>
          <p:cNvSpPr txBox="1">
            <a:spLocks noChangeArrowheads="1"/>
          </p:cNvSpPr>
          <p:nvPr/>
        </p:nvSpPr>
        <p:spPr bwMode="auto">
          <a:xfrm>
            <a:off x="5562600" y="2057400"/>
            <a:ext cx="1539875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Silent years – hepatic, pulmonary, other organs (brain, bone, heart); cyst rupture: fever, urticaria, anaphylactic shock</a:t>
            </a:r>
          </a:p>
        </p:txBody>
      </p:sp>
      <p:sp>
        <p:nvSpPr>
          <p:cNvPr id="212115" name="Text Box 147"/>
          <p:cNvSpPr txBox="1">
            <a:spLocks noChangeArrowheads="1"/>
          </p:cNvSpPr>
          <p:nvPr/>
        </p:nvSpPr>
        <p:spPr bwMode="auto">
          <a:xfrm>
            <a:off x="5562600" y="2667000"/>
            <a:ext cx="15240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Biliary duct obstruction, mass, chest pain, cough, hemoptysis, ab pain</a:t>
            </a:r>
          </a:p>
        </p:txBody>
      </p:sp>
      <p:sp>
        <p:nvSpPr>
          <p:cNvPr id="212117" name="Text Box 149"/>
          <p:cNvSpPr txBox="1">
            <a:spLocks noChangeArrowheads="1"/>
          </p:cNvSpPr>
          <p:nvPr/>
        </p:nvSpPr>
        <p:spPr bwMode="auto">
          <a:xfrm>
            <a:off x="5638800" y="3200400"/>
            <a:ext cx="13874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IHA, IFA, EIA, ultrasonography &amp; other imaging, fine needle biopsy</a:t>
            </a:r>
          </a:p>
        </p:txBody>
      </p:sp>
      <p:sp>
        <p:nvSpPr>
          <p:cNvPr id="212118" name="Text Box 150"/>
          <p:cNvSpPr txBox="1">
            <a:spLocks noChangeArrowheads="1"/>
          </p:cNvSpPr>
          <p:nvPr/>
        </p:nvSpPr>
        <p:spPr bwMode="auto">
          <a:xfrm>
            <a:off x="5622925" y="4808538"/>
            <a:ext cx="146367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Cyst in muscle – not transmitted unless muscle is eated (livestock)</a:t>
            </a:r>
          </a:p>
        </p:txBody>
      </p:sp>
      <p:sp>
        <p:nvSpPr>
          <p:cNvPr id="212119" name="Text Box 151"/>
          <p:cNvSpPr txBox="1">
            <a:spLocks noChangeArrowheads="1"/>
          </p:cNvSpPr>
          <p:nvPr/>
        </p:nvSpPr>
        <p:spPr bwMode="auto">
          <a:xfrm>
            <a:off x="5622925" y="6027738"/>
            <a:ext cx="146367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Sx (not always effective – can rupture cyst), Albendazole, Mebendazole</a:t>
            </a:r>
          </a:p>
        </p:txBody>
      </p:sp>
      <p:sp>
        <p:nvSpPr>
          <p:cNvPr id="212120" name="Text Box 152"/>
          <p:cNvSpPr txBox="1">
            <a:spLocks noChangeArrowheads="1"/>
          </p:cNvSpPr>
          <p:nvPr/>
        </p:nvSpPr>
        <p:spPr bwMode="auto">
          <a:xfrm>
            <a:off x="593725" y="515938"/>
            <a:ext cx="8286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>
                <a:solidFill>
                  <a:schemeClr val="bg1"/>
                </a:solidFill>
              </a:rPr>
              <a:t>(tapeworms)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4133" name="Group 117"/>
          <p:cNvGraphicFramePr>
            <a:graphicFrameLocks noGrp="1"/>
          </p:cNvGraphicFramePr>
          <p:nvPr>
            <p:ph idx="4294967295"/>
          </p:nvPr>
        </p:nvGraphicFramePr>
        <p:xfrm>
          <a:off x="0" y="0"/>
          <a:ext cx="9144000" cy="6721475"/>
        </p:xfrm>
        <a:graphic>
          <a:graphicData uri="http://schemas.openxmlformats.org/drawingml/2006/table">
            <a:tbl>
              <a:tblPr/>
              <a:tblGrid>
                <a:gridCol w="2371725"/>
                <a:gridCol w="968375"/>
                <a:gridCol w="1112838"/>
                <a:gridCol w="1381125"/>
                <a:gridCol w="1003300"/>
                <a:gridCol w="1249362"/>
                <a:gridCol w="1057275"/>
              </a:tblGrid>
              <a:tr h="6302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Trematodes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S.mansoni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S.japonicum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S. haematobium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Faciola spp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Paragonimus spp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Cercarial dermatitis 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English name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7112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Mode of transmission to human and infective form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8445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Migration within human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Production of pathology 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Diagnosis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Definitive host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Intermediate host 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Form transmitted from human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Geographic foci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Treatment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214116" name="Text Box 100"/>
          <p:cNvSpPr txBox="1">
            <a:spLocks noChangeArrowheads="1"/>
          </p:cNvSpPr>
          <p:nvPr/>
        </p:nvSpPr>
        <p:spPr bwMode="auto">
          <a:xfrm>
            <a:off x="1143000" y="228600"/>
            <a:ext cx="6429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(Flukes)</a:t>
            </a:r>
          </a:p>
        </p:txBody>
      </p:sp>
      <p:sp>
        <p:nvSpPr>
          <p:cNvPr id="214134" name="Text Box 118"/>
          <p:cNvSpPr txBox="1">
            <a:spLocks noChangeArrowheads="1"/>
          </p:cNvSpPr>
          <p:nvPr/>
        </p:nvSpPr>
        <p:spPr bwMode="auto">
          <a:xfrm>
            <a:off x="2286000" y="1828800"/>
            <a:ext cx="1082675" cy="94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Migrate to portal blood in liver, become adults; paired adults migrate to mesenteric v.s &amp; lay eggs</a:t>
            </a:r>
          </a:p>
        </p:txBody>
      </p:sp>
      <p:sp>
        <p:nvSpPr>
          <p:cNvPr id="214137" name="Text Box 121"/>
          <p:cNvSpPr txBox="1">
            <a:spLocks noChangeArrowheads="1"/>
          </p:cNvSpPr>
          <p:nvPr/>
        </p:nvSpPr>
        <p:spPr bwMode="auto">
          <a:xfrm>
            <a:off x="2346325" y="5875338"/>
            <a:ext cx="9207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Africa &amp; E Brazil</a:t>
            </a:r>
          </a:p>
        </p:txBody>
      </p:sp>
      <p:sp>
        <p:nvSpPr>
          <p:cNvPr id="214138" name="Text Box 122"/>
          <p:cNvSpPr txBox="1">
            <a:spLocks noChangeArrowheads="1"/>
          </p:cNvSpPr>
          <p:nvPr/>
        </p:nvSpPr>
        <p:spPr bwMode="auto">
          <a:xfrm>
            <a:off x="3336925" y="5875338"/>
            <a:ext cx="1082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Indonesia, China, Japan</a:t>
            </a:r>
          </a:p>
        </p:txBody>
      </p:sp>
      <p:sp>
        <p:nvSpPr>
          <p:cNvPr id="214139" name="Text Box 123"/>
          <p:cNvSpPr txBox="1">
            <a:spLocks noChangeArrowheads="1"/>
          </p:cNvSpPr>
          <p:nvPr/>
        </p:nvSpPr>
        <p:spPr bwMode="auto">
          <a:xfrm>
            <a:off x="4419600" y="5867400"/>
            <a:ext cx="4445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Africa</a:t>
            </a:r>
          </a:p>
        </p:txBody>
      </p:sp>
      <p:sp>
        <p:nvSpPr>
          <p:cNvPr id="214140" name="Text Box 124"/>
          <p:cNvSpPr txBox="1">
            <a:spLocks noChangeArrowheads="1"/>
          </p:cNvSpPr>
          <p:nvPr/>
        </p:nvSpPr>
        <p:spPr bwMode="auto">
          <a:xfrm>
            <a:off x="2286000" y="1219200"/>
            <a:ext cx="10826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Crcariae released by snail are free-swimming in water and penetrate skin</a:t>
            </a:r>
          </a:p>
        </p:txBody>
      </p:sp>
      <p:sp>
        <p:nvSpPr>
          <p:cNvPr id="214141" name="Text Box 125"/>
          <p:cNvSpPr txBox="1">
            <a:spLocks noChangeArrowheads="1"/>
          </p:cNvSpPr>
          <p:nvPr/>
        </p:nvSpPr>
        <p:spPr bwMode="auto">
          <a:xfrm>
            <a:off x="3276600" y="1828800"/>
            <a:ext cx="1082675" cy="94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Migrate to portal blood in liver, become adults; paired adults migrate to mesenteric v.s &amp; lay eggs</a:t>
            </a:r>
          </a:p>
        </p:txBody>
      </p:sp>
      <p:sp>
        <p:nvSpPr>
          <p:cNvPr id="214142" name="Text Box 126"/>
          <p:cNvSpPr txBox="1">
            <a:spLocks noChangeArrowheads="1"/>
          </p:cNvSpPr>
          <p:nvPr/>
        </p:nvSpPr>
        <p:spPr bwMode="auto">
          <a:xfrm>
            <a:off x="4419600" y="1905000"/>
            <a:ext cx="1447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Migrate to portal blood in liver, become adults; paired adults migrate to v.s of bladder &amp; lay eggs</a:t>
            </a:r>
          </a:p>
        </p:txBody>
      </p:sp>
      <p:sp>
        <p:nvSpPr>
          <p:cNvPr id="214143" name="Text Box 127"/>
          <p:cNvSpPr txBox="1">
            <a:spLocks noChangeArrowheads="1"/>
          </p:cNvSpPr>
          <p:nvPr/>
        </p:nvSpPr>
        <p:spPr bwMode="auto">
          <a:xfrm>
            <a:off x="2286000" y="2743200"/>
            <a:ext cx="1158875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Eggs (proteases) migrate to intestinal lumen or bladder; 50% die in tissue = pathology</a:t>
            </a:r>
          </a:p>
        </p:txBody>
      </p:sp>
      <p:sp>
        <p:nvSpPr>
          <p:cNvPr id="214144" name="Text Box 128"/>
          <p:cNvSpPr txBox="1">
            <a:spLocks noChangeArrowheads="1"/>
          </p:cNvSpPr>
          <p:nvPr/>
        </p:nvSpPr>
        <p:spPr bwMode="auto">
          <a:xfrm>
            <a:off x="2286000" y="4724400"/>
            <a:ext cx="4619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Snails</a:t>
            </a:r>
          </a:p>
        </p:txBody>
      </p:sp>
      <p:sp>
        <p:nvSpPr>
          <p:cNvPr id="214145" name="Text Box 129"/>
          <p:cNvSpPr txBox="1">
            <a:spLocks noChangeArrowheads="1"/>
          </p:cNvSpPr>
          <p:nvPr/>
        </p:nvSpPr>
        <p:spPr bwMode="auto">
          <a:xfrm>
            <a:off x="3276600" y="4724400"/>
            <a:ext cx="4619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Snails</a:t>
            </a:r>
          </a:p>
        </p:txBody>
      </p:sp>
      <p:sp>
        <p:nvSpPr>
          <p:cNvPr id="214146" name="Text Box 130"/>
          <p:cNvSpPr txBox="1">
            <a:spLocks noChangeArrowheads="1"/>
          </p:cNvSpPr>
          <p:nvPr/>
        </p:nvSpPr>
        <p:spPr bwMode="auto">
          <a:xfrm>
            <a:off x="4419600" y="4724400"/>
            <a:ext cx="4619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Snails</a:t>
            </a:r>
          </a:p>
        </p:txBody>
      </p:sp>
      <p:sp>
        <p:nvSpPr>
          <p:cNvPr id="214147" name="Text Box 131"/>
          <p:cNvSpPr txBox="1">
            <a:spLocks noChangeArrowheads="1"/>
          </p:cNvSpPr>
          <p:nvPr/>
        </p:nvSpPr>
        <p:spPr bwMode="auto">
          <a:xfrm>
            <a:off x="2286000" y="4267200"/>
            <a:ext cx="5635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Humans</a:t>
            </a:r>
          </a:p>
        </p:txBody>
      </p:sp>
      <p:sp>
        <p:nvSpPr>
          <p:cNvPr id="214148" name="Text Box 132"/>
          <p:cNvSpPr txBox="1">
            <a:spLocks noChangeArrowheads="1"/>
          </p:cNvSpPr>
          <p:nvPr/>
        </p:nvSpPr>
        <p:spPr bwMode="auto">
          <a:xfrm>
            <a:off x="3276600" y="4267200"/>
            <a:ext cx="5635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Humans</a:t>
            </a:r>
          </a:p>
        </p:txBody>
      </p:sp>
      <p:sp>
        <p:nvSpPr>
          <p:cNvPr id="214149" name="Text Box 133"/>
          <p:cNvSpPr txBox="1">
            <a:spLocks noChangeArrowheads="1"/>
          </p:cNvSpPr>
          <p:nvPr/>
        </p:nvSpPr>
        <p:spPr bwMode="auto">
          <a:xfrm>
            <a:off x="4419600" y="4267200"/>
            <a:ext cx="5635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Humans</a:t>
            </a:r>
          </a:p>
        </p:txBody>
      </p:sp>
      <p:sp>
        <p:nvSpPr>
          <p:cNvPr id="214151" name="Text Box 135"/>
          <p:cNvSpPr txBox="1">
            <a:spLocks noChangeArrowheads="1"/>
          </p:cNvSpPr>
          <p:nvPr/>
        </p:nvSpPr>
        <p:spPr bwMode="auto">
          <a:xfrm>
            <a:off x="3276600" y="1447800"/>
            <a:ext cx="4508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Same</a:t>
            </a:r>
          </a:p>
        </p:txBody>
      </p:sp>
      <p:sp>
        <p:nvSpPr>
          <p:cNvPr id="214152" name="Text Box 136"/>
          <p:cNvSpPr txBox="1">
            <a:spLocks noChangeArrowheads="1"/>
          </p:cNvSpPr>
          <p:nvPr/>
        </p:nvSpPr>
        <p:spPr bwMode="auto">
          <a:xfrm>
            <a:off x="4419600" y="1447800"/>
            <a:ext cx="4508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Same</a:t>
            </a:r>
          </a:p>
        </p:txBody>
      </p:sp>
      <p:sp>
        <p:nvSpPr>
          <p:cNvPr id="214154" name="Text Box 138"/>
          <p:cNvSpPr txBox="1">
            <a:spLocks noChangeArrowheads="1"/>
          </p:cNvSpPr>
          <p:nvPr/>
        </p:nvSpPr>
        <p:spPr bwMode="auto">
          <a:xfrm>
            <a:off x="4419600" y="2743200"/>
            <a:ext cx="1524000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Same patho – hematura early, fibrosis of bladder and obstructive uropathy, rare renal failure &amp; hydronephrosis, carcinoma</a:t>
            </a:r>
          </a:p>
        </p:txBody>
      </p:sp>
      <p:sp>
        <p:nvSpPr>
          <p:cNvPr id="214155" name="Text Box 139"/>
          <p:cNvSpPr txBox="1">
            <a:spLocks noChangeArrowheads="1"/>
          </p:cNvSpPr>
          <p:nvPr/>
        </p:nvSpPr>
        <p:spPr bwMode="auto">
          <a:xfrm>
            <a:off x="3276600" y="2743200"/>
            <a:ext cx="1219200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Same – portal hypertension, ascites, esophageal varices, liver fibrosis (pipestem).</a:t>
            </a:r>
          </a:p>
        </p:txBody>
      </p:sp>
      <p:sp>
        <p:nvSpPr>
          <p:cNvPr id="214156" name="Text Box 140"/>
          <p:cNvSpPr txBox="1">
            <a:spLocks noChangeArrowheads="1"/>
          </p:cNvSpPr>
          <p:nvPr/>
        </p:nvSpPr>
        <p:spPr bwMode="auto">
          <a:xfrm>
            <a:off x="2362200" y="3429000"/>
            <a:ext cx="11588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Eggs in feces/urine, ELISA, IFAT, RIA, IHA</a:t>
            </a:r>
          </a:p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Lateral spine</a:t>
            </a:r>
          </a:p>
        </p:txBody>
      </p:sp>
      <p:sp>
        <p:nvSpPr>
          <p:cNvPr id="214157" name="Text Box 141"/>
          <p:cNvSpPr txBox="1">
            <a:spLocks noChangeArrowheads="1"/>
          </p:cNvSpPr>
          <p:nvPr/>
        </p:nvSpPr>
        <p:spPr bwMode="auto">
          <a:xfrm>
            <a:off x="3276600" y="3429000"/>
            <a:ext cx="11588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Eggs in feces/urine, ELISA, IFAT, RIA, IHA</a:t>
            </a:r>
          </a:p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Lateral SMALL spine</a:t>
            </a:r>
          </a:p>
        </p:txBody>
      </p:sp>
      <p:sp>
        <p:nvSpPr>
          <p:cNvPr id="214158" name="Text Box 142"/>
          <p:cNvSpPr txBox="1">
            <a:spLocks noChangeArrowheads="1"/>
          </p:cNvSpPr>
          <p:nvPr/>
        </p:nvSpPr>
        <p:spPr bwMode="auto">
          <a:xfrm>
            <a:off x="4419600" y="3429000"/>
            <a:ext cx="11588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Eggs in feces/urine, ELISA, IFAT, RIA, IHA</a:t>
            </a:r>
          </a:p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Terminal spine</a:t>
            </a:r>
          </a:p>
        </p:txBody>
      </p:sp>
      <p:sp>
        <p:nvSpPr>
          <p:cNvPr id="214159" name="Text Box 143"/>
          <p:cNvSpPr txBox="1">
            <a:spLocks noChangeArrowheads="1"/>
          </p:cNvSpPr>
          <p:nvPr/>
        </p:nvSpPr>
        <p:spPr bwMode="auto">
          <a:xfrm>
            <a:off x="2286000" y="5181600"/>
            <a:ext cx="10826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Egg from feces/urine, hatches to release miracidia</a:t>
            </a:r>
          </a:p>
        </p:txBody>
      </p:sp>
      <p:sp>
        <p:nvSpPr>
          <p:cNvPr id="214160" name="Text Box 144"/>
          <p:cNvSpPr txBox="1">
            <a:spLocks noChangeArrowheads="1"/>
          </p:cNvSpPr>
          <p:nvPr/>
        </p:nvSpPr>
        <p:spPr bwMode="auto">
          <a:xfrm>
            <a:off x="3276600" y="5181600"/>
            <a:ext cx="10826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Egg from feces/urine, hatches to release miracidia</a:t>
            </a:r>
          </a:p>
        </p:txBody>
      </p:sp>
      <p:sp>
        <p:nvSpPr>
          <p:cNvPr id="214161" name="Text Box 145"/>
          <p:cNvSpPr txBox="1">
            <a:spLocks noChangeArrowheads="1"/>
          </p:cNvSpPr>
          <p:nvPr/>
        </p:nvSpPr>
        <p:spPr bwMode="auto">
          <a:xfrm>
            <a:off x="4419600" y="5181600"/>
            <a:ext cx="10826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Egg from feces/urine, hatches to release miracidia</a:t>
            </a:r>
          </a:p>
        </p:txBody>
      </p:sp>
      <p:sp>
        <p:nvSpPr>
          <p:cNvPr id="214162" name="Text Box 146"/>
          <p:cNvSpPr txBox="1">
            <a:spLocks noChangeArrowheads="1"/>
          </p:cNvSpPr>
          <p:nvPr/>
        </p:nvSpPr>
        <p:spPr bwMode="auto">
          <a:xfrm>
            <a:off x="2346325" y="6332538"/>
            <a:ext cx="1082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Praziquantel and Oxamniquine</a:t>
            </a:r>
          </a:p>
        </p:txBody>
      </p:sp>
      <p:sp>
        <p:nvSpPr>
          <p:cNvPr id="214163" name="Text Box 147"/>
          <p:cNvSpPr txBox="1">
            <a:spLocks noChangeArrowheads="1"/>
          </p:cNvSpPr>
          <p:nvPr/>
        </p:nvSpPr>
        <p:spPr bwMode="auto">
          <a:xfrm>
            <a:off x="3276600" y="6324600"/>
            <a:ext cx="1082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Praziquantel and Oxamniquine</a:t>
            </a:r>
          </a:p>
        </p:txBody>
      </p:sp>
      <p:sp>
        <p:nvSpPr>
          <p:cNvPr id="214164" name="Text Box 148"/>
          <p:cNvSpPr txBox="1">
            <a:spLocks noChangeArrowheads="1"/>
          </p:cNvSpPr>
          <p:nvPr/>
        </p:nvSpPr>
        <p:spPr bwMode="auto">
          <a:xfrm>
            <a:off x="4419600" y="6324600"/>
            <a:ext cx="1082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Praziquantel and Oxamniquine</a:t>
            </a:r>
          </a:p>
        </p:txBody>
      </p:sp>
      <p:sp>
        <p:nvSpPr>
          <p:cNvPr id="214165" name="Text Box 149"/>
          <p:cNvSpPr txBox="1">
            <a:spLocks noChangeArrowheads="1"/>
          </p:cNvSpPr>
          <p:nvPr/>
        </p:nvSpPr>
        <p:spPr bwMode="auto">
          <a:xfrm>
            <a:off x="6781800" y="762000"/>
            <a:ext cx="6572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Lung fluke</a:t>
            </a:r>
          </a:p>
        </p:txBody>
      </p:sp>
      <p:sp>
        <p:nvSpPr>
          <p:cNvPr id="214166" name="Text Box 150"/>
          <p:cNvSpPr txBox="1">
            <a:spLocks noChangeArrowheads="1"/>
          </p:cNvSpPr>
          <p:nvPr/>
        </p:nvSpPr>
        <p:spPr bwMode="auto">
          <a:xfrm>
            <a:off x="6781800" y="1219200"/>
            <a:ext cx="13874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Ingest inadequately cooked or pickled lobsters, crabs, or shrimp (metacercariae)</a:t>
            </a:r>
          </a:p>
        </p:txBody>
      </p:sp>
      <p:sp>
        <p:nvSpPr>
          <p:cNvPr id="214167" name="Text Box 151"/>
          <p:cNvSpPr txBox="1">
            <a:spLocks noChangeArrowheads="1"/>
          </p:cNvSpPr>
          <p:nvPr/>
        </p:nvSpPr>
        <p:spPr bwMode="auto">
          <a:xfrm>
            <a:off x="6781800" y="1905000"/>
            <a:ext cx="138747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Excyst in duodenum, invades tissue to lung and matures to adult in cyst (65-90d); cough up then swallow eggs, pass in feces</a:t>
            </a:r>
          </a:p>
        </p:txBody>
      </p:sp>
      <p:sp>
        <p:nvSpPr>
          <p:cNvPr id="214168" name="Text Box 152"/>
          <p:cNvSpPr txBox="1">
            <a:spLocks noChangeArrowheads="1"/>
          </p:cNvSpPr>
          <p:nvPr/>
        </p:nvSpPr>
        <p:spPr bwMode="auto">
          <a:xfrm>
            <a:off x="6765925" y="5189538"/>
            <a:ext cx="13112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Unembryonated eggs from feces or sputum, become embryonated in water</a:t>
            </a:r>
          </a:p>
        </p:txBody>
      </p:sp>
      <p:sp>
        <p:nvSpPr>
          <p:cNvPr id="214169" name="Text Box 153"/>
          <p:cNvSpPr txBox="1">
            <a:spLocks noChangeArrowheads="1"/>
          </p:cNvSpPr>
          <p:nvPr/>
        </p:nvSpPr>
        <p:spPr bwMode="auto">
          <a:xfrm>
            <a:off x="6781800" y="4267200"/>
            <a:ext cx="5635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Humans</a:t>
            </a:r>
          </a:p>
        </p:txBody>
      </p:sp>
      <p:sp>
        <p:nvSpPr>
          <p:cNvPr id="214170" name="Text Box 154"/>
          <p:cNvSpPr txBox="1">
            <a:spLocks noChangeArrowheads="1"/>
          </p:cNvSpPr>
          <p:nvPr/>
        </p:nvSpPr>
        <p:spPr bwMode="auto">
          <a:xfrm>
            <a:off x="6765925" y="4656138"/>
            <a:ext cx="1311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Shellfish: lobsters, crabs, shrimp</a:t>
            </a:r>
          </a:p>
        </p:txBody>
      </p:sp>
      <p:sp>
        <p:nvSpPr>
          <p:cNvPr id="214171" name="Text Box 155"/>
          <p:cNvSpPr txBox="1">
            <a:spLocks noChangeArrowheads="1"/>
          </p:cNvSpPr>
          <p:nvPr/>
        </p:nvSpPr>
        <p:spPr bwMode="auto">
          <a:xfrm>
            <a:off x="6765925" y="5875338"/>
            <a:ext cx="12954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Americas, Afria, SE Asia</a:t>
            </a:r>
          </a:p>
        </p:txBody>
      </p:sp>
      <p:sp>
        <p:nvSpPr>
          <p:cNvPr id="214172" name="Text Box 156"/>
          <p:cNvSpPr txBox="1">
            <a:spLocks noChangeArrowheads="1"/>
          </p:cNvSpPr>
          <p:nvPr/>
        </p:nvSpPr>
        <p:spPr bwMode="auto">
          <a:xfrm>
            <a:off x="6765925" y="6332538"/>
            <a:ext cx="7524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Praziquantel</a:t>
            </a:r>
          </a:p>
        </p:txBody>
      </p:sp>
      <p:sp>
        <p:nvSpPr>
          <p:cNvPr id="214173" name="Text Box 157"/>
          <p:cNvSpPr txBox="1">
            <a:spLocks noChangeArrowheads="1"/>
          </p:cNvSpPr>
          <p:nvPr/>
        </p:nvSpPr>
        <p:spPr bwMode="auto">
          <a:xfrm>
            <a:off x="6765925" y="2751138"/>
            <a:ext cx="1463675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Acute: diarrhea, ab pain, fever, eosinophilia</a:t>
            </a:r>
          </a:p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Chronic: pulmonary manifestations (eggs in sputum) (may persist 20yr)</a:t>
            </a:r>
          </a:p>
        </p:txBody>
      </p:sp>
      <p:sp>
        <p:nvSpPr>
          <p:cNvPr id="214174" name="Text Box 158"/>
          <p:cNvSpPr txBox="1">
            <a:spLocks noChangeArrowheads="1"/>
          </p:cNvSpPr>
          <p:nvPr/>
        </p:nvSpPr>
        <p:spPr bwMode="auto">
          <a:xfrm>
            <a:off x="6765925" y="3436938"/>
            <a:ext cx="138747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Eggs in stool/sputum (takes 2-3mo – pear shape), immunodiagnosis)</a:t>
            </a:r>
          </a:p>
        </p:txBody>
      </p:sp>
      <p:sp>
        <p:nvSpPr>
          <p:cNvPr id="214175" name="Text Box 159"/>
          <p:cNvSpPr txBox="1">
            <a:spLocks noChangeArrowheads="1"/>
          </p:cNvSpPr>
          <p:nvPr/>
        </p:nvSpPr>
        <p:spPr bwMode="auto">
          <a:xfrm>
            <a:off x="5775325" y="769938"/>
            <a:ext cx="649288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Liver fluke</a:t>
            </a:r>
          </a:p>
        </p:txBody>
      </p:sp>
      <p:sp>
        <p:nvSpPr>
          <p:cNvPr id="214176" name="Text Box 160"/>
          <p:cNvSpPr txBox="1">
            <a:spLocks noChangeArrowheads="1"/>
          </p:cNvSpPr>
          <p:nvPr/>
        </p:nvSpPr>
        <p:spPr bwMode="auto">
          <a:xfrm>
            <a:off x="5775325" y="1303338"/>
            <a:ext cx="108267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Eat raw or undercooked vegetables</a:t>
            </a:r>
          </a:p>
        </p:txBody>
      </p:sp>
      <p:sp>
        <p:nvSpPr>
          <p:cNvPr id="214177" name="Text Box 161"/>
          <p:cNvSpPr txBox="1">
            <a:spLocks noChangeArrowheads="1"/>
          </p:cNvSpPr>
          <p:nvPr/>
        </p:nvSpPr>
        <p:spPr bwMode="auto">
          <a:xfrm>
            <a:off x="5791200" y="5791200"/>
            <a:ext cx="1158875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Worldwide (sheep and cattle, raw watercress)</a:t>
            </a:r>
          </a:p>
        </p:txBody>
      </p:sp>
      <p:sp>
        <p:nvSpPr>
          <p:cNvPr id="214178" name="Text Box 162"/>
          <p:cNvSpPr txBox="1">
            <a:spLocks noChangeArrowheads="1"/>
          </p:cNvSpPr>
          <p:nvPr/>
        </p:nvSpPr>
        <p:spPr bwMode="auto">
          <a:xfrm>
            <a:off x="5791200" y="1828800"/>
            <a:ext cx="1082675" cy="94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Excyst in duodenum, invades tissue to hepatic biliary ducts; unembryonated eggs passed in feces</a:t>
            </a:r>
          </a:p>
        </p:txBody>
      </p:sp>
      <p:sp>
        <p:nvSpPr>
          <p:cNvPr id="214179" name="Text Box 163"/>
          <p:cNvSpPr txBox="1">
            <a:spLocks noChangeArrowheads="1"/>
          </p:cNvSpPr>
          <p:nvPr/>
        </p:nvSpPr>
        <p:spPr bwMode="auto">
          <a:xfrm>
            <a:off x="5791200" y="2667000"/>
            <a:ext cx="115887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Acute: diarrhea, vomiting, enlarged liver, fever</a:t>
            </a:r>
          </a:p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Chronic: intermittent blockage of bile duct, inflammation</a:t>
            </a:r>
          </a:p>
        </p:txBody>
      </p:sp>
      <p:sp>
        <p:nvSpPr>
          <p:cNvPr id="214180" name="Text Box 164"/>
          <p:cNvSpPr txBox="1">
            <a:spLocks noChangeArrowheads="1"/>
          </p:cNvSpPr>
          <p:nvPr/>
        </p:nvSpPr>
        <p:spPr bwMode="auto">
          <a:xfrm>
            <a:off x="5791200" y="3429000"/>
            <a:ext cx="7699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Eggs in stool</a:t>
            </a:r>
          </a:p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(cap on end)</a:t>
            </a:r>
          </a:p>
        </p:txBody>
      </p:sp>
      <p:sp>
        <p:nvSpPr>
          <p:cNvPr id="214181" name="Text Box 165"/>
          <p:cNvSpPr txBox="1">
            <a:spLocks noChangeArrowheads="1"/>
          </p:cNvSpPr>
          <p:nvPr/>
        </p:nvSpPr>
        <p:spPr bwMode="auto">
          <a:xfrm>
            <a:off x="5775325" y="6332538"/>
            <a:ext cx="107632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Triclabendandazole</a:t>
            </a:r>
          </a:p>
        </p:txBody>
      </p:sp>
      <p:sp>
        <p:nvSpPr>
          <p:cNvPr id="214182" name="Text Box 166"/>
          <p:cNvSpPr txBox="1">
            <a:spLocks noChangeArrowheads="1"/>
          </p:cNvSpPr>
          <p:nvPr/>
        </p:nvSpPr>
        <p:spPr bwMode="auto">
          <a:xfrm>
            <a:off x="7985125" y="1219200"/>
            <a:ext cx="11588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Cercariea penetrate skin, fail to form schistocomulum and die</a:t>
            </a:r>
          </a:p>
        </p:txBody>
      </p:sp>
      <p:sp>
        <p:nvSpPr>
          <p:cNvPr id="214183" name="Text Box 167"/>
          <p:cNvSpPr txBox="1">
            <a:spLocks noChangeArrowheads="1"/>
          </p:cNvSpPr>
          <p:nvPr/>
        </p:nvSpPr>
        <p:spPr bwMode="auto">
          <a:xfrm>
            <a:off x="5775325" y="4275138"/>
            <a:ext cx="98266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Humans/livestock</a:t>
            </a:r>
          </a:p>
        </p:txBody>
      </p:sp>
      <p:sp>
        <p:nvSpPr>
          <p:cNvPr id="214184" name="Text Box 168"/>
          <p:cNvSpPr txBox="1">
            <a:spLocks noChangeArrowheads="1"/>
          </p:cNvSpPr>
          <p:nvPr/>
        </p:nvSpPr>
        <p:spPr bwMode="auto">
          <a:xfrm>
            <a:off x="5775325" y="4732338"/>
            <a:ext cx="46196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Snails</a:t>
            </a:r>
          </a:p>
        </p:txBody>
      </p:sp>
      <p:sp>
        <p:nvSpPr>
          <p:cNvPr id="214185" name="Text Box 169"/>
          <p:cNvSpPr txBox="1">
            <a:spLocks noChangeArrowheads="1"/>
          </p:cNvSpPr>
          <p:nvPr/>
        </p:nvSpPr>
        <p:spPr bwMode="auto">
          <a:xfrm>
            <a:off x="8061325" y="1912938"/>
            <a:ext cx="10826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No migration – wander wom doesn’t know where to go</a:t>
            </a:r>
          </a:p>
        </p:txBody>
      </p:sp>
      <p:sp>
        <p:nvSpPr>
          <p:cNvPr id="214186" name="Text Box 170"/>
          <p:cNvSpPr txBox="1">
            <a:spLocks noChangeArrowheads="1"/>
          </p:cNvSpPr>
          <p:nvPr/>
        </p:nvSpPr>
        <p:spPr bwMode="auto">
          <a:xfrm>
            <a:off x="8061325" y="2743200"/>
            <a:ext cx="10826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Inflammatory reaction in skin ~30min, resolves 4-7d</a:t>
            </a:r>
          </a:p>
        </p:txBody>
      </p:sp>
      <p:sp>
        <p:nvSpPr>
          <p:cNvPr id="214187" name="Text Box 171"/>
          <p:cNvSpPr txBox="1">
            <a:spLocks noChangeArrowheads="1"/>
          </p:cNvSpPr>
          <p:nvPr/>
        </p:nvSpPr>
        <p:spPr bwMode="auto">
          <a:xfrm>
            <a:off x="8001000" y="6324600"/>
            <a:ext cx="1143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Anti-inflammatory drugs</a:t>
            </a:r>
          </a:p>
        </p:txBody>
      </p:sp>
      <p:sp>
        <p:nvSpPr>
          <p:cNvPr id="214188" name="Text Box 172"/>
          <p:cNvSpPr txBox="1">
            <a:spLocks noChangeArrowheads="1"/>
          </p:cNvSpPr>
          <p:nvPr/>
        </p:nvSpPr>
        <p:spPr bwMode="auto">
          <a:xfrm>
            <a:off x="8061325" y="4275138"/>
            <a:ext cx="36512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Bird</a:t>
            </a:r>
          </a:p>
        </p:txBody>
      </p:sp>
      <p:sp>
        <p:nvSpPr>
          <p:cNvPr id="214189" name="Text Box 173"/>
          <p:cNvSpPr txBox="1">
            <a:spLocks noChangeArrowheads="1"/>
          </p:cNvSpPr>
          <p:nvPr/>
        </p:nvSpPr>
        <p:spPr bwMode="auto">
          <a:xfrm>
            <a:off x="8061325" y="4732338"/>
            <a:ext cx="744538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Snail/mollusc</a:t>
            </a:r>
          </a:p>
        </p:txBody>
      </p:sp>
      <p:sp>
        <p:nvSpPr>
          <p:cNvPr id="214190" name="Text Box 174"/>
          <p:cNvSpPr txBox="1">
            <a:spLocks noChangeArrowheads="1"/>
          </p:cNvSpPr>
          <p:nvPr/>
        </p:nvSpPr>
        <p:spPr bwMode="auto">
          <a:xfrm>
            <a:off x="8061325" y="5189538"/>
            <a:ext cx="1082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None – scistosome dies in human</a:t>
            </a:r>
          </a:p>
        </p:txBody>
      </p:sp>
      <p:sp>
        <p:nvSpPr>
          <p:cNvPr id="214191" name="Text Box 175"/>
          <p:cNvSpPr txBox="1">
            <a:spLocks noChangeArrowheads="1"/>
          </p:cNvSpPr>
          <p:nvPr/>
        </p:nvSpPr>
        <p:spPr bwMode="auto">
          <a:xfrm>
            <a:off x="5775325" y="5189538"/>
            <a:ext cx="108267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Unembryonated eggs passed in feces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6195" name="Group 131"/>
          <p:cNvGraphicFramePr>
            <a:graphicFrameLocks noGrp="1"/>
          </p:cNvGraphicFramePr>
          <p:nvPr>
            <p:ph sz="half" idx="4294967295"/>
          </p:nvPr>
        </p:nvGraphicFramePr>
        <p:xfrm>
          <a:off x="152400" y="22225"/>
          <a:ext cx="8824913" cy="6759575"/>
        </p:xfrm>
        <a:graphic>
          <a:graphicData uri="http://schemas.openxmlformats.org/drawingml/2006/table">
            <a:tbl>
              <a:tblPr/>
              <a:tblGrid>
                <a:gridCol w="1457325"/>
                <a:gridCol w="1370013"/>
                <a:gridCol w="1082675"/>
                <a:gridCol w="1028700"/>
                <a:gridCol w="1554162"/>
                <a:gridCol w="1165225"/>
                <a:gridCol w="1166813"/>
              </a:tblGrid>
              <a:tr h="8318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Nematodes</a:t>
                      </a: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Enterovious Vermicularis</a:t>
                      </a: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Trichuris trichiura</a:t>
                      </a: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Ascaris lumbricoides </a:t>
                      </a: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Necator/ancylostoma</a:t>
                      </a: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Strongyloides stercoralis</a:t>
                      </a: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Trichinella spiralis</a:t>
                      </a: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English name</a:t>
                      </a: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8540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Mode of transmission to human and infective form</a:t>
                      </a: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9525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Migration within human</a:t>
                      </a: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Production of pathology</a:t>
                      </a: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6016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Diagnosis</a:t>
                      </a: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4651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Definitive host</a:t>
                      </a: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Intermediate hoist</a:t>
                      </a: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Form transmitted from human</a:t>
                      </a: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Geographic foci</a:t>
                      </a: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Treatment</a:t>
                      </a: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216164" name="Text Box 100"/>
          <p:cNvSpPr txBox="1">
            <a:spLocks noChangeArrowheads="1"/>
          </p:cNvSpPr>
          <p:nvPr/>
        </p:nvSpPr>
        <p:spPr bwMode="auto">
          <a:xfrm>
            <a:off x="1600200" y="914400"/>
            <a:ext cx="57943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Pinworm</a:t>
            </a:r>
          </a:p>
        </p:txBody>
      </p:sp>
      <p:sp>
        <p:nvSpPr>
          <p:cNvPr id="216165" name="Text Box 101"/>
          <p:cNvSpPr txBox="1">
            <a:spLocks noChangeArrowheads="1"/>
          </p:cNvSpPr>
          <p:nvPr/>
        </p:nvSpPr>
        <p:spPr bwMode="auto">
          <a:xfrm>
            <a:off x="1524000" y="4419600"/>
            <a:ext cx="13398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Humans – direct life cycle</a:t>
            </a:r>
          </a:p>
        </p:txBody>
      </p:sp>
      <p:sp>
        <p:nvSpPr>
          <p:cNvPr id="216166" name="Text Box 102"/>
          <p:cNvSpPr txBox="1">
            <a:spLocks noChangeArrowheads="1"/>
          </p:cNvSpPr>
          <p:nvPr/>
        </p:nvSpPr>
        <p:spPr bwMode="auto">
          <a:xfrm>
            <a:off x="1524000" y="1981200"/>
            <a:ext cx="13874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Hatch in SI and larvae migrate to colon; gravid migrates to perianal region at night to lay eggs</a:t>
            </a:r>
          </a:p>
        </p:txBody>
      </p:sp>
      <p:sp>
        <p:nvSpPr>
          <p:cNvPr id="216167" name="Text Box 103"/>
          <p:cNvSpPr txBox="1">
            <a:spLocks noChangeArrowheads="1"/>
          </p:cNvSpPr>
          <p:nvPr/>
        </p:nvSpPr>
        <p:spPr bwMode="auto">
          <a:xfrm>
            <a:off x="1524000" y="1219200"/>
            <a:ext cx="1463675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Ingestion of eggs; Eggs become infective (embryonate) after 6hr</a:t>
            </a:r>
          </a:p>
        </p:txBody>
      </p:sp>
      <p:sp>
        <p:nvSpPr>
          <p:cNvPr id="216168" name="Text Box 104"/>
          <p:cNvSpPr txBox="1">
            <a:spLocks noChangeArrowheads="1"/>
          </p:cNvSpPr>
          <p:nvPr/>
        </p:nvSpPr>
        <p:spPr bwMode="auto">
          <a:xfrm>
            <a:off x="1524000" y="5791200"/>
            <a:ext cx="16160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Worldwide – more schoolkids, crowded living, temperate regions</a:t>
            </a:r>
          </a:p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Most common helminth in US</a:t>
            </a:r>
          </a:p>
        </p:txBody>
      </p:sp>
      <p:sp>
        <p:nvSpPr>
          <p:cNvPr id="216169" name="Text Box 105"/>
          <p:cNvSpPr txBox="1">
            <a:spLocks noChangeArrowheads="1"/>
          </p:cNvSpPr>
          <p:nvPr/>
        </p:nvSpPr>
        <p:spPr bwMode="auto">
          <a:xfrm>
            <a:off x="1524000" y="2971800"/>
            <a:ext cx="1539875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Often asymptomatic; perianal pruritis at night, can lead to bacterial superinfection, ab pain, anorexia, can infade female GU</a:t>
            </a:r>
          </a:p>
        </p:txBody>
      </p:sp>
      <p:sp>
        <p:nvSpPr>
          <p:cNvPr id="216170" name="Text Box 106"/>
          <p:cNvSpPr txBox="1">
            <a:spLocks noChangeArrowheads="1"/>
          </p:cNvSpPr>
          <p:nvPr/>
        </p:nvSpPr>
        <p:spPr bwMode="auto">
          <a:xfrm>
            <a:off x="1524000" y="3733800"/>
            <a:ext cx="15240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Eggs on anal skin (Scotch tape test) (mottled inside with clear ring outside)</a:t>
            </a:r>
          </a:p>
        </p:txBody>
      </p:sp>
      <p:sp>
        <p:nvSpPr>
          <p:cNvPr id="216171" name="Text Box 107"/>
          <p:cNvSpPr txBox="1">
            <a:spLocks noChangeArrowheads="1"/>
          </p:cNvSpPr>
          <p:nvPr/>
        </p:nvSpPr>
        <p:spPr bwMode="auto">
          <a:xfrm>
            <a:off x="1524000" y="6477000"/>
            <a:ext cx="98583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Pyrantel pamoate</a:t>
            </a:r>
          </a:p>
        </p:txBody>
      </p:sp>
      <p:sp>
        <p:nvSpPr>
          <p:cNvPr id="216172" name="Text Box 108"/>
          <p:cNvSpPr txBox="1">
            <a:spLocks noChangeArrowheads="1"/>
          </p:cNvSpPr>
          <p:nvPr/>
        </p:nvSpPr>
        <p:spPr bwMode="auto">
          <a:xfrm>
            <a:off x="1524000" y="5334000"/>
            <a:ext cx="41751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Eggs</a:t>
            </a:r>
          </a:p>
        </p:txBody>
      </p:sp>
      <p:sp>
        <p:nvSpPr>
          <p:cNvPr id="216173" name="Text Box 109"/>
          <p:cNvSpPr txBox="1">
            <a:spLocks noChangeArrowheads="1"/>
          </p:cNvSpPr>
          <p:nvPr/>
        </p:nvSpPr>
        <p:spPr bwMode="auto">
          <a:xfrm>
            <a:off x="3048000" y="914400"/>
            <a:ext cx="66357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Whipworm</a:t>
            </a:r>
          </a:p>
        </p:txBody>
      </p:sp>
      <p:sp>
        <p:nvSpPr>
          <p:cNvPr id="216174" name="Text Box 110"/>
          <p:cNvSpPr txBox="1">
            <a:spLocks noChangeArrowheads="1"/>
          </p:cNvSpPr>
          <p:nvPr/>
        </p:nvSpPr>
        <p:spPr bwMode="auto">
          <a:xfrm>
            <a:off x="2955925" y="1227138"/>
            <a:ext cx="11588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Ingesting embryonated eggs (take 3-4wk, best in warm sandy soil)</a:t>
            </a:r>
          </a:p>
        </p:txBody>
      </p:sp>
      <p:sp>
        <p:nvSpPr>
          <p:cNvPr id="216175" name="Text Box 111"/>
          <p:cNvSpPr txBox="1">
            <a:spLocks noChangeArrowheads="1"/>
          </p:cNvSpPr>
          <p:nvPr/>
        </p:nvSpPr>
        <p:spPr bwMode="auto">
          <a:xfrm>
            <a:off x="2895600" y="1981200"/>
            <a:ext cx="12954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Hatch in SI and larvae migrate to cecum &amp; asc. colon (fixed there); females live 1-2yr</a:t>
            </a:r>
          </a:p>
        </p:txBody>
      </p:sp>
      <p:sp>
        <p:nvSpPr>
          <p:cNvPr id="216178" name="Text Box 114"/>
          <p:cNvSpPr txBox="1">
            <a:spLocks noChangeArrowheads="1"/>
          </p:cNvSpPr>
          <p:nvPr/>
        </p:nvSpPr>
        <p:spPr bwMode="auto">
          <a:xfrm>
            <a:off x="2971800" y="5867400"/>
            <a:ext cx="1082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Worldwide – kids, tropical areas</a:t>
            </a:r>
          </a:p>
        </p:txBody>
      </p:sp>
      <p:sp>
        <p:nvSpPr>
          <p:cNvPr id="216179" name="Text Box 115"/>
          <p:cNvSpPr txBox="1">
            <a:spLocks noChangeArrowheads="1"/>
          </p:cNvSpPr>
          <p:nvPr/>
        </p:nvSpPr>
        <p:spPr bwMode="auto">
          <a:xfrm>
            <a:off x="2895600" y="2971800"/>
            <a:ext cx="1219200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Often asymptomatic; severe: GI problems, rectal prolapse, growth retardation, bloody diarrhea, anemia</a:t>
            </a:r>
          </a:p>
        </p:txBody>
      </p:sp>
      <p:sp>
        <p:nvSpPr>
          <p:cNvPr id="216180" name="Text Box 116"/>
          <p:cNvSpPr txBox="1">
            <a:spLocks noChangeArrowheads="1"/>
          </p:cNvSpPr>
          <p:nvPr/>
        </p:nvSpPr>
        <p:spPr bwMode="auto">
          <a:xfrm>
            <a:off x="2895600" y="37338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Eggs in feces (football, “plugs” at each end)</a:t>
            </a:r>
          </a:p>
        </p:txBody>
      </p:sp>
      <p:sp>
        <p:nvSpPr>
          <p:cNvPr id="216181" name="Text Box 117"/>
          <p:cNvSpPr txBox="1">
            <a:spLocks noChangeArrowheads="1"/>
          </p:cNvSpPr>
          <p:nvPr/>
        </p:nvSpPr>
        <p:spPr bwMode="auto">
          <a:xfrm>
            <a:off x="2971800" y="6477000"/>
            <a:ext cx="79851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Mebendazole</a:t>
            </a:r>
          </a:p>
        </p:txBody>
      </p:sp>
      <p:sp>
        <p:nvSpPr>
          <p:cNvPr id="216182" name="Text Box 118"/>
          <p:cNvSpPr txBox="1">
            <a:spLocks noChangeArrowheads="1"/>
          </p:cNvSpPr>
          <p:nvPr/>
        </p:nvSpPr>
        <p:spPr bwMode="auto">
          <a:xfrm>
            <a:off x="2971800" y="5334000"/>
            <a:ext cx="41751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Eggs</a:t>
            </a:r>
          </a:p>
        </p:txBody>
      </p:sp>
      <p:sp>
        <p:nvSpPr>
          <p:cNvPr id="216183" name="Text Box 119"/>
          <p:cNvSpPr txBox="1">
            <a:spLocks noChangeArrowheads="1"/>
          </p:cNvSpPr>
          <p:nvPr/>
        </p:nvSpPr>
        <p:spPr bwMode="auto">
          <a:xfrm>
            <a:off x="2895600" y="4343400"/>
            <a:ext cx="1219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Humans – direct life cycle</a:t>
            </a:r>
          </a:p>
        </p:txBody>
      </p:sp>
      <p:sp>
        <p:nvSpPr>
          <p:cNvPr id="216184" name="Text Box 120"/>
          <p:cNvSpPr txBox="1">
            <a:spLocks noChangeArrowheads="1"/>
          </p:cNvSpPr>
          <p:nvPr/>
        </p:nvSpPr>
        <p:spPr bwMode="auto">
          <a:xfrm>
            <a:off x="4175125" y="922338"/>
            <a:ext cx="579438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Pinworm</a:t>
            </a:r>
          </a:p>
        </p:txBody>
      </p:sp>
      <p:sp>
        <p:nvSpPr>
          <p:cNvPr id="216185" name="Text Box 121"/>
          <p:cNvSpPr txBox="1">
            <a:spLocks noChangeArrowheads="1"/>
          </p:cNvSpPr>
          <p:nvPr/>
        </p:nvSpPr>
        <p:spPr bwMode="auto">
          <a:xfrm>
            <a:off x="3962400" y="1219200"/>
            <a:ext cx="1158875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Ingesting embryonated eggs (take 2-4wk in soil)</a:t>
            </a:r>
          </a:p>
        </p:txBody>
      </p:sp>
      <p:sp>
        <p:nvSpPr>
          <p:cNvPr id="216196" name="Text Box 132"/>
          <p:cNvSpPr txBox="1">
            <a:spLocks noChangeArrowheads="1"/>
          </p:cNvSpPr>
          <p:nvPr/>
        </p:nvSpPr>
        <p:spPr bwMode="auto">
          <a:xfrm>
            <a:off x="3962400" y="1981200"/>
            <a:ext cx="12954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Hatch SI, enter lamina propria and mesenteric capillaries and travel to lung via liver, heart; molt in alveoli and migrate up, swallowed, mature in SI; mate in 6wk, eat food in SI</a:t>
            </a:r>
          </a:p>
        </p:txBody>
      </p:sp>
      <p:sp>
        <p:nvSpPr>
          <p:cNvPr id="216197" name="Text Box 133"/>
          <p:cNvSpPr txBox="1">
            <a:spLocks noChangeArrowheads="1"/>
          </p:cNvSpPr>
          <p:nvPr/>
        </p:nvSpPr>
        <p:spPr bwMode="auto">
          <a:xfrm>
            <a:off x="4038600" y="5334000"/>
            <a:ext cx="41751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Eggs</a:t>
            </a:r>
          </a:p>
        </p:txBody>
      </p:sp>
      <p:sp>
        <p:nvSpPr>
          <p:cNvPr id="216198" name="Text Box 134"/>
          <p:cNvSpPr txBox="1">
            <a:spLocks noChangeArrowheads="1"/>
          </p:cNvSpPr>
          <p:nvPr/>
        </p:nvSpPr>
        <p:spPr bwMode="auto">
          <a:xfrm>
            <a:off x="3962400" y="4343400"/>
            <a:ext cx="1219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Humans – direct life cycle</a:t>
            </a:r>
          </a:p>
        </p:txBody>
      </p:sp>
      <p:sp>
        <p:nvSpPr>
          <p:cNvPr id="216199" name="Text Box 135"/>
          <p:cNvSpPr txBox="1">
            <a:spLocks noChangeArrowheads="1"/>
          </p:cNvSpPr>
          <p:nvPr/>
        </p:nvSpPr>
        <p:spPr bwMode="auto">
          <a:xfrm>
            <a:off x="3962400" y="2971800"/>
            <a:ext cx="1219200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Migration &amp; molt induces IgG &amp; IgE; pneumonitis, liver enlargement, aberrant migration (bile duct)</a:t>
            </a:r>
          </a:p>
        </p:txBody>
      </p:sp>
      <p:sp>
        <p:nvSpPr>
          <p:cNvPr id="216200" name="Text Box 136"/>
          <p:cNvSpPr txBox="1">
            <a:spLocks noChangeArrowheads="1"/>
          </p:cNvSpPr>
          <p:nvPr/>
        </p:nvSpPr>
        <p:spPr bwMode="auto">
          <a:xfrm>
            <a:off x="4022725" y="5799138"/>
            <a:ext cx="11588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Worldwide – tropcial, subtropical</a:t>
            </a:r>
          </a:p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Most common helminth</a:t>
            </a:r>
          </a:p>
        </p:txBody>
      </p:sp>
      <p:sp>
        <p:nvSpPr>
          <p:cNvPr id="216201" name="Text Box 137"/>
          <p:cNvSpPr txBox="1">
            <a:spLocks noChangeArrowheads="1"/>
          </p:cNvSpPr>
          <p:nvPr/>
        </p:nvSpPr>
        <p:spPr bwMode="auto">
          <a:xfrm>
            <a:off x="3962400" y="3657600"/>
            <a:ext cx="1219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Eggs (dark center with thick white shell), sometimes whole worms expelled</a:t>
            </a:r>
          </a:p>
        </p:txBody>
      </p:sp>
      <p:sp>
        <p:nvSpPr>
          <p:cNvPr id="216202" name="Text Box 138"/>
          <p:cNvSpPr txBox="1">
            <a:spLocks noChangeArrowheads="1"/>
          </p:cNvSpPr>
          <p:nvPr/>
        </p:nvSpPr>
        <p:spPr bwMode="auto">
          <a:xfrm>
            <a:off x="4022725" y="6332538"/>
            <a:ext cx="115887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Migration: none</a:t>
            </a:r>
          </a:p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Mebendazole, albendazole</a:t>
            </a:r>
          </a:p>
        </p:txBody>
      </p:sp>
      <p:sp>
        <p:nvSpPr>
          <p:cNvPr id="216203" name="Text Box 139"/>
          <p:cNvSpPr txBox="1">
            <a:spLocks noChangeArrowheads="1"/>
          </p:cNvSpPr>
          <p:nvPr/>
        </p:nvSpPr>
        <p:spPr bwMode="auto">
          <a:xfrm>
            <a:off x="7759700" y="1219200"/>
            <a:ext cx="1231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Ingestion of larvae in meat</a:t>
            </a:r>
          </a:p>
        </p:txBody>
      </p:sp>
      <p:sp>
        <p:nvSpPr>
          <p:cNvPr id="216204" name="Text Box 140"/>
          <p:cNvSpPr txBox="1">
            <a:spLocks noChangeArrowheads="1"/>
          </p:cNvSpPr>
          <p:nvPr/>
        </p:nvSpPr>
        <p:spPr bwMode="auto">
          <a:xfrm>
            <a:off x="7772400" y="5867400"/>
            <a:ext cx="12350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Worldwide – mainly Europe &amp; US (rare)</a:t>
            </a:r>
          </a:p>
        </p:txBody>
      </p:sp>
      <p:sp>
        <p:nvSpPr>
          <p:cNvPr id="216205" name="Text Box 141"/>
          <p:cNvSpPr txBox="1">
            <a:spLocks noChangeArrowheads="1"/>
          </p:cNvSpPr>
          <p:nvPr/>
        </p:nvSpPr>
        <p:spPr bwMode="auto">
          <a:xfrm>
            <a:off x="7756525" y="2065338"/>
            <a:ext cx="1235075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Larvae hatch in SI &amp; mature; adults mate, larvae deposited in mucosa and enter circulation, become encysted in striated muscle</a:t>
            </a:r>
          </a:p>
        </p:txBody>
      </p:sp>
      <p:sp>
        <p:nvSpPr>
          <p:cNvPr id="216206" name="Text Box 142"/>
          <p:cNvSpPr txBox="1">
            <a:spLocks noChangeArrowheads="1"/>
          </p:cNvSpPr>
          <p:nvPr/>
        </p:nvSpPr>
        <p:spPr bwMode="auto">
          <a:xfrm>
            <a:off x="7772400" y="1600200"/>
            <a:ext cx="1235075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Kept in circulation by rodents being eaten by carnivores</a:t>
            </a:r>
          </a:p>
        </p:txBody>
      </p:sp>
      <p:sp>
        <p:nvSpPr>
          <p:cNvPr id="216207" name="Text Box 143"/>
          <p:cNvSpPr txBox="1">
            <a:spLocks noChangeArrowheads="1"/>
          </p:cNvSpPr>
          <p:nvPr/>
        </p:nvSpPr>
        <p:spPr bwMode="auto">
          <a:xfrm>
            <a:off x="7756525" y="2979738"/>
            <a:ext cx="1387475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Wk1: GI, asymptomatic</a:t>
            </a:r>
          </a:p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Wk2: muscle invasion, weakness, uncommon myocarditis (fatal), CNS invasion (paralysis, coma)</a:t>
            </a:r>
          </a:p>
        </p:txBody>
      </p:sp>
      <p:sp>
        <p:nvSpPr>
          <p:cNvPr id="216208" name="Text Box 144"/>
          <p:cNvSpPr txBox="1">
            <a:spLocks noChangeArrowheads="1"/>
          </p:cNvSpPr>
          <p:nvPr/>
        </p:nvSpPr>
        <p:spPr bwMode="auto">
          <a:xfrm>
            <a:off x="7772400" y="3657600"/>
            <a:ext cx="12350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Myositis &amp; eosinophilia, Hx of diet, EIA, muscle biopsy, microscopy</a:t>
            </a:r>
          </a:p>
        </p:txBody>
      </p:sp>
      <p:sp>
        <p:nvSpPr>
          <p:cNvPr id="216209" name="Text Box 145"/>
          <p:cNvSpPr txBox="1">
            <a:spLocks noChangeArrowheads="1"/>
          </p:cNvSpPr>
          <p:nvPr/>
        </p:nvSpPr>
        <p:spPr bwMode="auto">
          <a:xfrm>
            <a:off x="7772400" y="6324600"/>
            <a:ext cx="1235075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Steroids, mebendazole, albendazole</a:t>
            </a:r>
          </a:p>
        </p:txBody>
      </p:sp>
      <p:sp>
        <p:nvSpPr>
          <p:cNvPr id="216210" name="Text Box 146"/>
          <p:cNvSpPr txBox="1">
            <a:spLocks noChangeArrowheads="1"/>
          </p:cNvSpPr>
          <p:nvPr/>
        </p:nvSpPr>
        <p:spPr bwMode="auto">
          <a:xfrm>
            <a:off x="5241925" y="922338"/>
            <a:ext cx="66992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Hookworm</a:t>
            </a:r>
          </a:p>
        </p:txBody>
      </p:sp>
      <p:sp>
        <p:nvSpPr>
          <p:cNvPr id="216211" name="Text Box 147"/>
          <p:cNvSpPr txBox="1">
            <a:spLocks noChangeArrowheads="1"/>
          </p:cNvSpPr>
          <p:nvPr/>
        </p:nvSpPr>
        <p:spPr bwMode="auto">
          <a:xfrm>
            <a:off x="5029200" y="1143000"/>
            <a:ext cx="1692275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Filariform larvae on vegetation penetrate skin (usually via hair follicle) and enter capillaries</a:t>
            </a:r>
          </a:p>
        </p:txBody>
      </p:sp>
      <p:sp>
        <p:nvSpPr>
          <p:cNvPr id="216212" name="Text Box 148"/>
          <p:cNvSpPr txBox="1">
            <a:spLocks noChangeArrowheads="1"/>
          </p:cNvSpPr>
          <p:nvPr/>
        </p:nvSpPr>
        <p:spPr bwMode="auto">
          <a:xfrm>
            <a:off x="5029200" y="1981200"/>
            <a:ext cx="16764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Once in capillary, migrate to lung, up to epiglottis, swallowed; adults in SI live 4-5yr and eat blood (can be &gt;1000worms)</a:t>
            </a:r>
          </a:p>
        </p:txBody>
      </p:sp>
      <p:sp>
        <p:nvSpPr>
          <p:cNvPr id="216213" name="Text Box 149"/>
          <p:cNvSpPr txBox="1">
            <a:spLocks noChangeArrowheads="1"/>
          </p:cNvSpPr>
          <p:nvPr/>
        </p:nvSpPr>
        <p:spPr bwMode="auto">
          <a:xfrm>
            <a:off x="5029200" y="4343400"/>
            <a:ext cx="1219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Humans – direct life cycle</a:t>
            </a:r>
          </a:p>
        </p:txBody>
      </p:sp>
      <p:sp>
        <p:nvSpPr>
          <p:cNvPr id="216214" name="Text Box 150"/>
          <p:cNvSpPr txBox="1">
            <a:spLocks noChangeArrowheads="1"/>
          </p:cNvSpPr>
          <p:nvPr/>
        </p:nvSpPr>
        <p:spPr bwMode="auto">
          <a:xfrm>
            <a:off x="5013325" y="5799138"/>
            <a:ext cx="16922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Worldwide – mostly warm, moist climates</a:t>
            </a:r>
          </a:p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Necator: Americas &amp; Australia</a:t>
            </a:r>
            <a:b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Ancylostoma: Middle East, Africa</a:t>
            </a:r>
          </a:p>
        </p:txBody>
      </p:sp>
      <p:sp>
        <p:nvSpPr>
          <p:cNvPr id="216215" name="Text Box 151"/>
          <p:cNvSpPr txBox="1">
            <a:spLocks noChangeArrowheads="1"/>
          </p:cNvSpPr>
          <p:nvPr/>
        </p:nvSpPr>
        <p:spPr bwMode="auto">
          <a:xfrm>
            <a:off x="5029200" y="2971800"/>
            <a:ext cx="1768475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Invasive: ground itch</a:t>
            </a:r>
          </a:p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Pulmonary: heavy infection pneumonitis, eosinophilia, cardiac probs, GI  or nutritional symptoms</a:t>
            </a:r>
            <a:b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Intestinal: ant 1/3 SI</a:t>
            </a:r>
          </a:p>
        </p:txBody>
      </p:sp>
      <p:sp>
        <p:nvSpPr>
          <p:cNvPr id="216216" name="Text Box 152"/>
          <p:cNvSpPr txBox="1">
            <a:spLocks noChangeArrowheads="1"/>
          </p:cNvSpPr>
          <p:nvPr/>
        </p:nvSpPr>
        <p:spPr bwMode="auto">
          <a:xfrm>
            <a:off x="5105400" y="2819400"/>
            <a:ext cx="12065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Iron deficiency anemia</a:t>
            </a:r>
          </a:p>
        </p:txBody>
      </p:sp>
      <p:sp>
        <p:nvSpPr>
          <p:cNvPr id="216217" name="Text Box 153"/>
          <p:cNvSpPr txBox="1">
            <a:spLocks noChangeArrowheads="1"/>
          </p:cNvSpPr>
          <p:nvPr/>
        </p:nvSpPr>
        <p:spPr bwMode="auto">
          <a:xfrm>
            <a:off x="5013325" y="3741738"/>
            <a:ext cx="1692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Eggs in stool (blunty ovoid egg with transparent shell)</a:t>
            </a:r>
          </a:p>
        </p:txBody>
      </p:sp>
      <p:sp>
        <p:nvSpPr>
          <p:cNvPr id="216218" name="Text Box 154"/>
          <p:cNvSpPr txBox="1">
            <a:spLocks noChangeArrowheads="1"/>
          </p:cNvSpPr>
          <p:nvPr/>
        </p:nvSpPr>
        <p:spPr bwMode="auto">
          <a:xfrm>
            <a:off x="5029200" y="5334000"/>
            <a:ext cx="41751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Eggs</a:t>
            </a:r>
          </a:p>
        </p:txBody>
      </p:sp>
      <p:sp>
        <p:nvSpPr>
          <p:cNvPr id="216219" name="Text Box 155"/>
          <p:cNvSpPr txBox="1">
            <a:spLocks noChangeArrowheads="1"/>
          </p:cNvSpPr>
          <p:nvPr/>
        </p:nvSpPr>
        <p:spPr bwMode="auto">
          <a:xfrm>
            <a:off x="5029200" y="6324600"/>
            <a:ext cx="1692275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Light infection/endemic area: not treated</a:t>
            </a:r>
          </a:p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US: albendazole</a:t>
            </a:r>
          </a:p>
        </p:txBody>
      </p:sp>
      <p:sp>
        <p:nvSpPr>
          <p:cNvPr id="216220" name="Text Box 156"/>
          <p:cNvSpPr txBox="1">
            <a:spLocks noChangeArrowheads="1"/>
          </p:cNvSpPr>
          <p:nvPr/>
        </p:nvSpPr>
        <p:spPr bwMode="auto">
          <a:xfrm>
            <a:off x="6613525" y="922338"/>
            <a:ext cx="7556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Threadworm</a:t>
            </a:r>
          </a:p>
        </p:txBody>
      </p:sp>
      <p:sp>
        <p:nvSpPr>
          <p:cNvPr id="216221" name="Text Box 157"/>
          <p:cNvSpPr txBox="1">
            <a:spLocks noChangeArrowheads="1"/>
          </p:cNvSpPr>
          <p:nvPr/>
        </p:nvSpPr>
        <p:spPr bwMode="auto">
          <a:xfrm>
            <a:off x="6553200" y="1143000"/>
            <a:ext cx="1158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Filariform larvae penetrate skin</a:t>
            </a:r>
          </a:p>
        </p:txBody>
      </p:sp>
      <p:sp>
        <p:nvSpPr>
          <p:cNvPr id="216222" name="Text Box 158"/>
          <p:cNvSpPr txBox="1">
            <a:spLocks noChangeArrowheads="1"/>
          </p:cNvSpPr>
          <p:nvPr/>
        </p:nvSpPr>
        <p:spPr bwMode="auto">
          <a:xfrm>
            <a:off x="6553200" y="4267200"/>
            <a:ext cx="12192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Humans – direct life cycle (monkey &amp; dog reservoir)</a:t>
            </a:r>
          </a:p>
        </p:txBody>
      </p:sp>
      <p:sp>
        <p:nvSpPr>
          <p:cNvPr id="216223" name="Text Box 159"/>
          <p:cNvSpPr txBox="1">
            <a:spLocks noChangeArrowheads="1"/>
          </p:cNvSpPr>
          <p:nvPr/>
        </p:nvSpPr>
        <p:spPr bwMode="auto">
          <a:xfrm>
            <a:off x="6553200" y="3657600"/>
            <a:ext cx="1143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Rhabditiform larvae in feces, sputum smears if disseminated, ELISA</a:t>
            </a:r>
          </a:p>
        </p:txBody>
      </p:sp>
      <p:sp>
        <p:nvSpPr>
          <p:cNvPr id="216224" name="Text Box 160"/>
          <p:cNvSpPr txBox="1">
            <a:spLocks noChangeArrowheads="1"/>
          </p:cNvSpPr>
          <p:nvPr/>
        </p:nvSpPr>
        <p:spPr bwMode="auto">
          <a:xfrm>
            <a:off x="6553200" y="1981200"/>
            <a:ext cx="1295400" cy="94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Same cycle as Necator, but eggs in intestine hatch to form rhabditiform larvae, molt in GI(which can autoinfect – penetrate tissue to lungs, repeat)</a:t>
            </a:r>
          </a:p>
        </p:txBody>
      </p:sp>
      <p:sp>
        <p:nvSpPr>
          <p:cNvPr id="216225" name="Text Box 161"/>
          <p:cNvSpPr txBox="1">
            <a:spLocks noChangeArrowheads="1"/>
          </p:cNvSpPr>
          <p:nvPr/>
        </p:nvSpPr>
        <p:spPr bwMode="auto">
          <a:xfrm>
            <a:off x="6553200" y="5715000"/>
            <a:ext cx="1295400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Tropical/subtropical, but also temperate. Mainly rural, institutional, &amp; lower socioeconomic groups</a:t>
            </a:r>
          </a:p>
        </p:txBody>
      </p:sp>
      <p:sp>
        <p:nvSpPr>
          <p:cNvPr id="216227" name="Text Box 163"/>
          <p:cNvSpPr txBox="1">
            <a:spLocks noChangeArrowheads="1"/>
          </p:cNvSpPr>
          <p:nvPr/>
        </p:nvSpPr>
        <p:spPr bwMode="auto">
          <a:xfrm>
            <a:off x="6613525" y="6332538"/>
            <a:ext cx="6540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Ivermectin</a:t>
            </a:r>
          </a:p>
        </p:txBody>
      </p:sp>
      <p:sp>
        <p:nvSpPr>
          <p:cNvPr id="216228" name="Text Box 164"/>
          <p:cNvSpPr txBox="1">
            <a:spLocks noChangeArrowheads="1"/>
          </p:cNvSpPr>
          <p:nvPr/>
        </p:nvSpPr>
        <p:spPr bwMode="auto">
          <a:xfrm>
            <a:off x="6629400" y="5334000"/>
            <a:ext cx="10683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Rhabditiform larvae</a:t>
            </a:r>
          </a:p>
        </p:txBody>
      </p:sp>
      <p:sp>
        <p:nvSpPr>
          <p:cNvPr id="216229" name="Text Box 165"/>
          <p:cNvSpPr txBox="1">
            <a:spLocks noChangeArrowheads="1"/>
          </p:cNvSpPr>
          <p:nvPr/>
        </p:nvSpPr>
        <p:spPr bwMode="auto">
          <a:xfrm>
            <a:off x="7756525" y="4427538"/>
            <a:ext cx="56356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Humans</a:t>
            </a:r>
          </a:p>
        </p:txBody>
      </p:sp>
      <p:sp>
        <p:nvSpPr>
          <p:cNvPr id="216230" name="Text Box 166"/>
          <p:cNvSpPr txBox="1">
            <a:spLocks noChangeArrowheads="1"/>
          </p:cNvSpPr>
          <p:nvPr/>
        </p:nvSpPr>
        <p:spPr bwMode="auto">
          <a:xfrm>
            <a:off x="7772400" y="5334000"/>
            <a:ext cx="12969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Not – encysted n muscle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Text Placeholder 2"/>
          <p:cNvSpPr>
            <a:spLocks noGrp="1"/>
          </p:cNvSpPr>
          <p:nvPr>
            <p:ph type="body" sz="half" idx="4294967295"/>
          </p:nvPr>
        </p:nvSpPr>
        <p:spPr>
          <a:xfrm>
            <a:off x="685800" y="1981200"/>
            <a:ext cx="3814763" cy="4114800"/>
          </a:xfrm>
        </p:spPr>
        <p:txBody>
          <a:bodyPr lIns="91440" tIns="45720" rIns="91440" bIns="45720"/>
          <a:lstStyle/>
          <a:p>
            <a:endParaRPr lang="en-US" smtClean="0"/>
          </a:p>
        </p:txBody>
      </p:sp>
      <p:graphicFrame>
        <p:nvGraphicFramePr>
          <p:cNvPr id="218222" name="Group 110"/>
          <p:cNvGraphicFramePr>
            <a:graphicFrameLocks noGrp="1"/>
          </p:cNvGraphicFramePr>
          <p:nvPr/>
        </p:nvGraphicFramePr>
        <p:xfrm>
          <a:off x="228600" y="0"/>
          <a:ext cx="8915400" cy="6827838"/>
        </p:xfrm>
        <a:graphic>
          <a:graphicData uri="http://schemas.openxmlformats.org/drawingml/2006/table">
            <a:tbl>
              <a:tblPr/>
              <a:tblGrid>
                <a:gridCol w="1419225"/>
                <a:gridCol w="1336675"/>
                <a:gridCol w="1054100"/>
                <a:gridCol w="1276350"/>
                <a:gridCol w="1276350"/>
                <a:gridCol w="1276350"/>
                <a:gridCol w="1276350"/>
              </a:tblGrid>
              <a:tr h="881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Nematodes</a:t>
                      </a: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Dracunculus medinensis</a:t>
                      </a: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Wuchereria bancrofi</a:t>
                      </a: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Onchocerca volvulus</a:t>
                      </a: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anisakiasis</a:t>
                      </a: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Toxocara cani/cati</a:t>
                      </a: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A. braziliense/A. caninum</a:t>
                      </a: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English name</a:t>
                      </a: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8286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Mode of transmission to human and infective form</a:t>
                      </a: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9604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Migration within human</a:t>
                      </a: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5842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Production of pathology</a:t>
                      </a: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5842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Diagnosis</a:t>
                      </a: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5842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Definitive host</a:t>
                      </a: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5842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Intermediate host</a:t>
                      </a: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Form transmitted from human</a:t>
                      </a: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Geographic foci</a:t>
                      </a: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Treatment</a:t>
                      </a: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458" marR="3458" marT="3458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218213" name="Text Box 101"/>
          <p:cNvSpPr txBox="1">
            <a:spLocks noChangeArrowheads="1"/>
          </p:cNvSpPr>
          <p:nvPr/>
        </p:nvSpPr>
        <p:spPr bwMode="auto">
          <a:xfrm>
            <a:off x="1600200" y="990600"/>
            <a:ext cx="79057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Guinea worm</a:t>
            </a:r>
          </a:p>
        </p:txBody>
      </p:sp>
      <p:sp>
        <p:nvSpPr>
          <p:cNvPr id="218214" name="Text Box 102"/>
          <p:cNvSpPr txBox="1">
            <a:spLocks noChangeArrowheads="1"/>
          </p:cNvSpPr>
          <p:nvPr/>
        </p:nvSpPr>
        <p:spPr bwMode="auto">
          <a:xfrm>
            <a:off x="1600200" y="1295400"/>
            <a:ext cx="1295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Drinking contaminated standing pond water</a:t>
            </a:r>
          </a:p>
        </p:txBody>
      </p:sp>
      <p:sp>
        <p:nvSpPr>
          <p:cNvPr id="218215" name="Text Box 103"/>
          <p:cNvSpPr txBox="1">
            <a:spLocks noChangeArrowheads="1"/>
          </p:cNvSpPr>
          <p:nvPr/>
        </p:nvSpPr>
        <p:spPr bwMode="auto">
          <a:xfrm>
            <a:off x="1600200" y="5943600"/>
            <a:ext cx="12350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Rural, isolated areas in Africa</a:t>
            </a:r>
          </a:p>
        </p:txBody>
      </p:sp>
      <p:sp>
        <p:nvSpPr>
          <p:cNvPr id="218216" name="Text Box 104"/>
          <p:cNvSpPr txBox="1">
            <a:spLocks noChangeArrowheads="1"/>
          </p:cNvSpPr>
          <p:nvPr/>
        </p:nvSpPr>
        <p:spPr bwMode="auto">
          <a:xfrm>
            <a:off x="1600200" y="4343400"/>
            <a:ext cx="5635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Humans</a:t>
            </a:r>
          </a:p>
        </p:txBody>
      </p:sp>
      <p:sp>
        <p:nvSpPr>
          <p:cNvPr id="218217" name="Text Box 105"/>
          <p:cNvSpPr txBox="1">
            <a:spLocks noChangeArrowheads="1"/>
          </p:cNvSpPr>
          <p:nvPr/>
        </p:nvSpPr>
        <p:spPr bwMode="auto">
          <a:xfrm>
            <a:off x="1600200" y="4953000"/>
            <a:ext cx="65087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Copepods</a:t>
            </a:r>
          </a:p>
        </p:txBody>
      </p:sp>
      <p:sp>
        <p:nvSpPr>
          <p:cNvPr id="218223" name="Text Box 111"/>
          <p:cNvSpPr txBox="1">
            <a:spLocks noChangeArrowheads="1"/>
          </p:cNvSpPr>
          <p:nvPr/>
        </p:nvSpPr>
        <p:spPr bwMode="auto">
          <a:xfrm>
            <a:off x="1600200" y="1981200"/>
            <a:ext cx="1311275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Larvae released when copepods die, penetrate stomach &amp; intestine, mature &amp; multiply; fertilized female migrates to surface of skin &amp; causes blister to discharge larvae (1yr)</a:t>
            </a:r>
          </a:p>
        </p:txBody>
      </p:sp>
      <p:sp>
        <p:nvSpPr>
          <p:cNvPr id="218224" name="Text Box 112"/>
          <p:cNvSpPr txBox="1">
            <a:spLocks noChangeArrowheads="1"/>
          </p:cNvSpPr>
          <p:nvPr/>
        </p:nvSpPr>
        <p:spPr bwMode="auto">
          <a:xfrm>
            <a:off x="1600200" y="2971800"/>
            <a:ext cx="13874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Painful blister, then worm emerges (1-3wk)</a:t>
            </a:r>
          </a:p>
        </p:txBody>
      </p:sp>
      <p:sp>
        <p:nvSpPr>
          <p:cNvPr id="218225" name="Text Box 113"/>
          <p:cNvSpPr txBox="1">
            <a:spLocks noChangeArrowheads="1"/>
          </p:cNvSpPr>
          <p:nvPr/>
        </p:nvSpPr>
        <p:spPr bwMode="auto">
          <a:xfrm>
            <a:off x="1600200" y="6399213"/>
            <a:ext cx="123507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Clean lesion &amp; local antibiotics; mechanical extraction of worm</a:t>
            </a:r>
          </a:p>
        </p:txBody>
      </p:sp>
      <p:sp>
        <p:nvSpPr>
          <p:cNvPr id="218226" name="Text Box 114"/>
          <p:cNvSpPr txBox="1">
            <a:spLocks noChangeArrowheads="1"/>
          </p:cNvSpPr>
          <p:nvPr/>
        </p:nvSpPr>
        <p:spPr bwMode="auto">
          <a:xfrm>
            <a:off x="1600200" y="3657600"/>
            <a:ext cx="1311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Worm emerging from blister</a:t>
            </a:r>
          </a:p>
        </p:txBody>
      </p:sp>
      <p:sp>
        <p:nvSpPr>
          <p:cNvPr id="218227" name="Text Box 115"/>
          <p:cNvSpPr txBox="1">
            <a:spLocks noChangeArrowheads="1"/>
          </p:cNvSpPr>
          <p:nvPr/>
        </p:nvSpPr>
        <p:spPr bwMode="auto">
          <a:xfrm>
            <a:off x="2895600" y="4953000"/>
            <a:ext cx="598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Mosquito</a:t>
            </a:r>
          </a:p>
        </p:txBody>
      </p:sp>
      <p:sp>
        <p:nvSpPr>
          <p:cNvPr id="218228" name="Text Box 116"/>
          <p:cNvSpPr txBox="1">
            <a:spLocks noChangeArrowheads="1"/>
          </p:cNvSpPr>
          <p:nvPr/>
        </p:nvSpPr>
        <p:spPr bwMode="auto">
          <a:xfrm>
            <a:off x="3962400" y="4953000"/>
            <a:ext cx="10763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Black fly (Simulium)</a:t>
            </a:r>
          </a:p>
        </p:txBody>
      </p:sp>
      <p:sp>
        <p:nvSpPr>
          <p:cNvPr id="218230" name="Text Box 118"/>
          <p:cNvSpPr txBox="1">
            <a:spLocks noChangeArrowheads="1"/>
          </p:cNvSpPr>
          <p:nvPr/>
        </p:nvSpPr>
        <p:spPr bwMode="auto">
          <a:xfrm>
            <a:off x="2895600" y="4343400"/>
            <a:ext cx="5635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Humans</a:t>
            </a:r>
          </a:p>
        </p:txBody>
      </p:sp>
      <p:sp>
        <p:nvSpPr>
          <p:cNvPr id="218231" name="Text Box 119"/>
          <p:cNvSpPr txBox="1">
            <a:spLocks noChangeArrowheads="1"/>
          </p:cNvSpPr>
          <p:nvPr/>
        </p:nvSpPr>
        <p:spPr bwMode="auto">
          <a:xfrm>
            <a:off x="3962400" y="4343400"/>
            <a:ext cx="5635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Humans</a:t>
            </a:r>
          </a:p>
        </p:txBody>
      </p:sp>
      <p:sp>
        <p:nvSpPr>
          <p:cNvPr id="218232" name="Text Box 120"/>
          <p:cNvSpPr txBox="1">
            <a:spLocks noChangeArrowheads="1"/>
          </p:cNvSpPr>
          <p:nvPr/>
        </p:nvSpPr>
        <p:spPr bwMode="auto">
          <a:xfrm>
            <a:off x="2971800" y="914400"/>
            <a:ext cx="1082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Lymphatic filariasis/ elephatiasis</a:t>
            </a:r>
          </a:p>
        </p:txBody>
      </p:sp>
      <p:sp>
        <p:nvSpPr>
          <p:cNvPr id="218233" name="Text Box 121"/>
          <p:cNvSpPr txBox="1">
            <a:spLocks noChangeArrowheads="1"/>
          </p:cNvSpPr>
          <p:nvPr/>
        </p:nvSpPr>
        <p:spPr bwMode="auto">
          <a:xfrm>
            <a:off x="4114800" y="914400"/>
            <a:ext cx="8810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River blindness</a:t>
            </a:r>
          </a:p>
        </p:txBody>
      </p:sp>
      <p:sp>
        <p:nvSpPr>
          <p:cNvPr id="218234" name="Text Box 122"/>
          <p:cNvSpPr txBox="1">
            <a:spLocks noChangeArrowheads="1"/>
          </p:cNvSpPr>
          <p:nvPr/>
        </p:nvSpPr>
        <p:spPr bwMode="auto">
          <a:xfrm>
            <a:off x="2895600" y="1295400"/>
            <a:ext cx="7921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Mosquito bite</a:t>
            </a:r>
          </a:p>
        </p:txBody>
      </p:sp>
      <p:sp>
        <p:nvSpPr>
          <p:cNvPr id="218235" name="Text Box 123"/>
          <p:cNvSpPr txBox="1">
            <a:spLocks noChangeArrowheads="1"/>
          </p:cNvSpPr>
          <p:nvPr/>
        </p:nvSpPr>
        <p:spPr bwMode="auto">
          <a:xfrm>
            <a:off x="2971800" y="2057400"/>
            <a:ext cx="10668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Adult in lymphatics produce sheathed microfilariae that migrate into blood and lymph channels</a:t>
            </a:r>
          </a:p>
        </p:txBody>
      </p:sp>
      <p:sp>
        <p:nvSpPr>
          <p:cNvPr id="218236" name="Text Box 124"/>
          <p:cNvSpPr txBox="1">
            <a:spLocks noChangeArrowheads="1"/>
          </p:cNvSpPr>
          <p:nvPr/>
        </p:nvSpPr>
        <p:spPr bwMode="auto">
          <a:xfrm>
            <a:off x="2895600" y="2895600"/>
            <a:ext cx="1371600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Prolonged asymptomatic, lymphangitis and “filarial fever” for years, lymphatic blockage and lymphadema, chyluria</a:t>
            </a:r>
          </a:p>
        </p:txBody>
      </p:sp>
      <p:sp>
        <p:nvSpPr>
          <p:cNvPr id="218237" name="Text Box 125"/>
          <p:cNvSpPr txBox="1">
            <a:spLocks noChangeArrowheads="1"/>
          </p:cNvSpPr>
          <p:nvPr/>
        </p:nvSpPr>
        <p:spPr bwMode="auto">
          <a:xfrm>
            <a:off x="2955925" y="5943600"/>
            <a:ext cx="12350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Tropical areas worldwide</a:t>
            </a:r>
          </a:p>
        </p:txBody>
      </p:sp>
      <p:sp>
        <p:nvSpPr>
          <p:cNvPr id="218238" name="Text Box 126"/>
          <p:cNvSpPr txBox="1">
            <a:spLocks noChangeArrowheads="1"/>
          </p:cNvSpPr>
          <p:nvPr/>
        </p:nvSpPr>
        <p:spPr bwMode="auto">
          <a:xfrm>
            <a:off x="2971800" y="3505200"/>
            <a:ext cx="1143000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Microfilariae in peripheral blood, filarial Ag, urine examination, CBC, elevated IgE</a:t>
            </a:r>
          </a:p>
        </p:txBody>
      </p:sp>
      <p:sp>
        <p:nvSpPr>
          <p:cNvPr id="218239" name="Text Box 127"/>
          <p:cNvSpPr txBox="1">
            <a:spLocks noChangeArrowheads="1"/>
          </p:cNvSpPr>
          <p:nvPr/>
        </p:nvSpPr>
        <p:spPr bwMode="auto">
          <a:xfrm>
            <a:off x="2895600" y="6400800"/>
            <a:ext cx="12192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Oral Ivermectin and Diethylcarbamazine, Sx</a:t>
            </a:r>
          </a:p>
        </p:txBody>
      </p:sp>
      <p:sp>
        <p:nvSpPr>
          <p:cNvPr id="218240" name="Text Box 128"/>
          <p:cNvSpPr txBox="1">
            <a:spLocks noChangeArrowheads="1"/>
          </p:cNvSpPr>
          <p:nvPr/>
        </p:nvSpPr>
        <p:spPr bwMode="auto">
          <a:xfrm>
            <a:off x="3962400" y="5943600"/>
            <a:ext cx="1524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Africa, Central &amp; S America, Middle East</a:t>
            </a:r>
          </a:p>
        </p:txBody>
      </p:sp>
      <p:sp>
        <p:nvSpPr>
          <p:cNvPr id="218241" name="Text Box 129"/>
          <p:cNvSpPr txBox="1">
            <a:spLocks noChangeArrowheads="1"/>
          </p:cNvSpPr>
          <p:nvPr/>
        </p:nvSpPr>
        <p:spPr bwMode="auto">
          <a:xfrm>
            <a:off x="2971800" y="5334000"/>
            <a:ext cx="1082675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Sheathed microfilariae from blood</a:t>
            </a:r>
          </a:p>
        </p:txBody>
      </p:sp>
      <p:sp>
        <p:nvSpPr>
          <p:cNvPr id="218242" name="Text Box 130"/>
          <p:cNvSpPr txBox="1">
            <a:spLocks noChangeArrowheads="1"/>
          </p:cNvSpPr>
          <p:nvPr/>
        </p:nvSpPr>
        <p:spPr bwMode="auto">
          <a:xfrm>
            <a:off x="1600200" y="5334000"/>
            <a:ext cx="1463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Larvae from emerging female</a:t>
            </a:r>
          </a:p>
        </p:txBody>
      </p:sp>
      <p:sp>
        <p:nvSpPr>
          <p:cNvPr id="218243" name="Text Box 131"/>
          <p:cNvSpPr txBox="1">
            <a:spLocks noChangeArrowheads="1"/>
          </p:cNvSpPr>
          <p:nvPr/>
        </p:nvSpPr>
        <p:spPr bwMode="auto">
          <a:xfrm>
            <a:off x="4038600" y="1981200"/>
            <a:ext cx="1311275" cy="94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Fly bites, goes into subcutaneous tissues, adults mature in nodule and produce unsheathed microfilariae (found in skin &amp; lymphatics of CT)</a:t>
            </a:r>
          </a:p>
        </p:txBody>
      </p:sp>
      <p:sp>
        <p:nvSpPr>
          <p:cNvPr id="218244" name="Text Box 132"/>
          <p:cNvSpPr txBox="1">
            <a:spLocks noChangeArrowheads="1"/>
          </p:cNvSpPr>
          <p:nvPr/>
        </p:nvSpPr>
        <p:spPr bwMode="auto">
          <a:xfrm>
            <a:off x="4038600" y="5334000"/>
            <a:ext cx="1082675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Unsheathed microfilariae from blood</a:t>
            </a:r>
          </a:p>
        </p:txBody>
      </p:sp>
      <p:sp>
        <p:nvSpPr>
          <p:cNvPr id="218245" name="Text Box 133"/>
          <p:cNvSpPr txBox="1">
            <a:spLocks noChangeArrowheads="1"/>
          </p:cNvSpPr>
          <p:nvPr/>
        </p:nvSpPr>
        <p:spPr bwMode="auto">
          <a:xfrm>
            <a:off x="4038600" y="1295400"/>
            <a:ext cx="75723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Black fly bite</a:t>
            </a:r>
          </a:p>
        </p:txBody>
      </p:sp>
      <p:sp>
        <p:nvSpPr>
          <p:cNvPr id="218246" name="Text Box 134"/>
          <p:cNvSpPr txBox="1">
            <a:spLocks noChangeArrowheads="1"/>
          </p:cNvSpPr>
          <p:nvPr/>
        </p:nvSpPr>
        <p:spPr bwMode="auto">
          <a:xfrm>
            <a:off x="4038600" y="2895600"/>
            <a:ext cx="1387475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Microfilariea live 1-2yr and die in skin or eyes – inflammation - scarring</a:t>
            </a:r>
          </a:p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Adults live 10-15yr</a:t>
            </a:r>
          </a:p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Symptoms 9mo-2yr</a:t>
            </a:r>
          </a:p>
        </p:txBody>
      </p:sp>
      <p:sp>
        <p:nvSpPr>
          <p:cNvPr id="218247" name="Text Box 135"/>
          <p:cNvSpPr txBox="1">
            <a:spLocks noChangeArrowheads="1"/>
          </p:cNvSpPr>
          <p:nvPr/>
        </p:nvSpPr>
        <p:spPr bwMode="auto">
          <a:xfrm>
            <a:off x="3962400" y="3581400"/>
            <a:ext cx="1447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Microfilariae in a snip-snip biopsy sample, Ab/Ag detection, DEC patch test</a:t>
            </a:r>
          </a:p>
        </p:txBody>
      </p:sp>
      <p:sp>
        <p:nvSpPr>
          <p:cNvPr id="218248" name="Text Box 136"/>
          <p:cNvSpPr txBox="1">
            <a:spLocks noChangeArrowheads="1"/>
          </p:cNvSpPr>
          <p:nvPr/>
        </p:nvSpPr>
        <p:spPr bwMode="auto">
          <a:xfrm>
            <a:off x="4022725" y="6408738"/>
            <a:ext cx="11414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Ivermectin, corticoids</a:t>
            </a:r>
          </a:p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Doxy for adults</a:t>
            </a:r>
          </a:p>
        </p:txBody>
      </p:sp>
      <p:sp>
        <p:nvSpPr>
          <p:cNvPr id="218249" name="Text Box 137"/>
          <p:cNvSpPr txBox="1">
            <a:spLocks noChangeArrowheads="1"/>
          </p:cNvSpPr>
          <p:nvPr/>
        </p:nvSpPr>
        <p:spPr bwMode="auto">
          <a:xfrm>
            <a:off x="5241925" y="1303338"/>
            <a:ext cx="14287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Eat infected fish with larvae</a:t>
            </a:r>
          </a:p>
        </p:txBody>
      </p:sp>
      <p:sp>
        <p:nvSpPr>
          <p:cNvPr id="218250" name="Text Box 138"/>
          <p:cNvSpPr txBox="1">
            <a:spLocks noChangeArrowheads="1"/>
          </p:cNvSpPr>
          <p:nvPr/>
        </p:nvSpPr>
        <p:spPr bwMode="auto">
          <a:xfrm>
            <a:off x="5257800" y="2057400"/>
            <a:ext cx="1447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Larvae penetrate gastric mucosa</a:t>
            </a:r>
          </a:p>
        </p:txBody>
      </p:sp>
      <p:sp>
        <p:nvSpPr>
          <p:cNvPr id="218251" name="Text Box 139"/>
          <p:cNvSpPr txBox="1">
            <a:spLocks noChangeArrowheads="1"/>
          </p:cNvSpPr>
          <p:nvPr/>
        </p:nvSpPr>
        <p:spPr bwMode="auto">
          <a:xfrm>
            <a:off x="5257800" y="3657600"/>
            <a:ext cx="1447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Gastroscopic exam &amp; biopsy</a:t>
            </a:r>
          </a:p>
        </p:txBody>
      </p:sp>
      <p:sp>
        <p:nvSpPr>
          <p:cNvPr id="218253" name="Text Box 141"/>
          <p:cNvSpPr txBox="1">
            <a:spLocks noChangeArrowheads="1"/>
          </p:cNvSpPr>
          <p:nvPr/>
        </p:nvSpPr>
        <p:spPr bwMode="auto">
          <a:xfrm>
            <a:off x="5257800" y="2971800"/>
            <a:ext cx="1600200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violent ab pain, N/V in hours; can mimic Crohn’s if in bowel (severe eosinophilic granulomatous response)</a:t>
            </a:r>
          </a:p>
          <a:p>
            <a:endParaRPr lang="en-US" sz="800">
              <a:solidFill>
                <a:schemeClr val="bg1"/>
              </a:solidFill>
            </a:endParaRPr>
          </a:p>
        </p:txBody>
      </p:sp>
      <p:sp>
        <p:nvSpPr>
          <p:cNvPr id="218255" name="Text Box 143"/>
          <p:cNvSpPr txBox="1">
            <a:spLocks noChangeArrowheads="1"/>
          </p:cNvSpPr>
          <p:nvPr/>
        </p:nvSpPr>
        <p:spPr bwMode="auto">
          <a:xfrm>
            <a:off x="5257800" y="4267200"/>
            <a:ext cx="1463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Fish/squid – wander worm in humans</a:t>
            </a:r>
          </a:p>
        </p:txBody>
      </p:sp>
      <p:sp>
        <p:nvSpPr>
          <p:cNvPr id="218256" name="Text Box 144"/>
          <p:cNvSpPr txBox="1">
            <a:spLocks noChangeArrowheads="1"/>
          </p:cNvSpPr>
          <p:nvPr/>
        </p:nvSpPr>
        <p:spPr bwMode="auto">
          <a:xfrm>
            <a:off x="5257800" y="6400800"/>
            <a:ext cx="13874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Surgical or endoscopic removal</a:t>
            </a:r>
          </a:p>
        </p:txBody>
      </p:sp>
      <p:sp>
        <p:nvSpPr>
          <p:cNvPr id="218257" name="Text Box 145"/>
          <p:cNvSpPr txBox="1">
            <a:spLocks noChangeArrowheads="1"/>
          </p:cNvSpPr>
          <p:nvPr/>
        </p:nvSpPr>
        <p:spPr bwMode="auto">
          <a:xfrm>
            <a:off x="6537325" y="6027738"/>
            <a:ext cx="65881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Worldwide</a:t>
            </a:r>
          </a:p>
        </p:txBody>
      </p:sp>
      <p:sp>
        <p:nvSpPr>
          <p:cNvPr id="218258" name="Text Box 146"/>
          <p:cNvSpPr txBox="1">
            <a:spLocks noChangeArrowheads="1"/>
          </p:cNvSpPr>
          <p:nvPr/>
        </p:nvSpPr>
        <p:spPr bwMode="auto">
          <a:xfrm>
            <a:off x="6553200" y="2971800"/>
            <a:ext cx="1447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Asymptomatic or visceral larva migrans (VML): fever, coughing, anemia, eosinophelia, positive titers</a:t>
            </a:r>
          </a:p>
        </p:txBody>
      </p:sp>
      <p:sp>
        <p:nvSpPr>
          <p:cNvPr id="218259" name="Text Box 147"/>
          <p:cNvSpPr txBox="1">
            <a:spLocks noChangeArrowheads="1"/>
          </p:cNvSpPr>
          <p:nvPr/>
        </p:nvSpPr>
        <p:spPr bwMode="auto">
          <a:xfrm>
            <a:off x="6537325" y="6400800"/>
            <a:ext cx="1463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Albendazole + antiinflammatory med</a:t>
            </a:r>
          </a:p>
        </p:txBody>
      </p:sp>
      <p:sp>
        <p:nvSpPr>
          <p:cNvPr id="218260" name="Text Box 148"/>
          <p:cNvSpPr txBox="1">
            <a:spLocks noChangeArrowheads="1"/>
          </p:cNvSpPr>
          <p:nvPr/>
        </p:nvSpPr>
        <p:spPr bwMode="auto">
          <a:xfrm>
            <a:off x="6537325" y="3589338"/>
            <a:ext cx="1311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Eosinophelia, positive titers</a:t>
            </a:r>
          </a:p>
        </p:txBody>
      </p:sp>
      <p:sp>
        <p:nvSpPr>
          <p:cNvPr id="218261" name="Text Box 149"/>
          <p:cNvSpPr txBox="1">
            <a:spLocks noChangeArrowheads="1"/>
          </p:cNvSpPr>
          <p:nvPr/>
        </p:nvSpPr>
        <p:spPr bwMode="auto">
          <a:xfrm>
            <a:off x="6537325" y="1295400"/>
            <a:ext cx="1311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Ingestion of eggs with larvae</a:t>
            </a:r>
          </a:p>
        </p:txBody>
      </p:sp>
      <p:sp>
        <p:nvSpPr>
          <p:cNvPr id="218262" name="Text Box 150"/>
          <p:cNvSpPr txBox="1">
            <a:spLocks noChangeArrowheads="1"/>
          </p:cNvSpPr>
          <p:nvPr/>
        </p:nvSpPr>
        <p:spPr bwMode="auto">
          <a:xfrm>
            <a:off x="6537325" y="2141538"/>
            <a:ext cx="112236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'"/>
                <a:ea typeface="A'"/>
                <a:cs typeface="A'"/>
              </a:rPr>
              <a:t>Larvae invade tissue</a:t>
            </a:r>
          </a:p>
        </p:txBody>
      </p:sp>
      <p:sp>
        <p:nvSpPr>
          <p:cNvPr id="218263" name="Text Box 151"/>
          <p:cNvSpPr txBox="1">
            <a:spLocks noChangeArrowheads="1"/>
          </p:cNvSpPr>
          <p:nvPr/>
        </p:nvSpPr>
        <p:spPr bwMode="auto">
          <a:xfrm>
            <a:off x="7824788" y="914400"/>
            <a:ext cx="1319212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'"/>
                <a:ea typeface="A'"/>
                <a:cs typeface="A'"/>
              </a:rPr>
              <a:t>Cutaneous larva migrans</a:t>
            </a:r>
          </a:p>
        </p:txBody>
      </p:sp>
      <p:sp>
        <p:nvSpPr>
          <p:cNvPr id="218264" name="Text Box 152"/>
          <p:cNvSpPr txBox="1">
            <a:spLocks noChangeArrowheads="1"/>
          </p:cNvSpPr>
          <p:nvPr/>
        </p:nvSpPr>
        <p:spPr bwMode="auto">
          <a:xfrm>
            <a:off x="7832725" y="1295400"/>
            <a:ext cx="1311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Filariform larvae penetrates skin</a:t>
            </a:r>
          </a:p>
        </p:txBody>
      </p:sp>
      <p:sp>
        <p:nvSpPr>
          <p:cNvPr id="218265" name="Text Box 153"/>
          <p:cNvSpPr txBox="1">
            <a:spLocks noChangeArrowheads="1"/>
          </p:cNvSpPr>
          <p:nvPr/>
        </p:nvSpPr>
        <p:spPr bwMode="auto">
          <a:xfrm>
            <a:off x="7832725" y="2133600"/>
            <a:ext cx="1311275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Intensely pruritic serpiginous track in upper dermis</a:t>
            </a:r>
          </a:p>
        </p:txBody>
      </p:sp>
      <p:sp>
        <p:nvSpPr>
          <p:cNvPr id="218266" name="Text Box 154"/>
          <p:cNvSpPr txBox="1">
            <a:spLocks noChangeArrowheads="1"/>
          </p:cNvSpPr>
          <p:nvPr/>
        </p:nvSpPr>
        <p:spPr bwMode="auto">
          <a:xfrm>
            <a:off x="7832725" y="6400800"/>
            <a:ext cx="1463675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Self limiting; if severe: albendazole, ivermectin, Sx removal</a:t>
            </a:r>
          </a:p>
        </p:txBody>
      </p:sp>
      <p:sp>
        <p:nvSpPr>
          <p:cNvPr id="218267" name="Text Box 155"/>
          <p:cNvSpPr txBox="1">
            <a:spLocks noChangeArrowheads="1"/>
          </p:cNvSpPr>
          <p:nvPr/>
        </p:nvSpPr>
        <p:spPr bwMode="auto">
          <a:xfrm>
            <a:off x="7848600" y="4267200"/>
            <a:ext cx="1295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</a:rPr>
              <a:t>Dogs/cats – wander worm in humans</a:t>
            </a:r>
          </a:p>
        </p:txBody>
      </p:sp>
      <p:sp>
        <p:nvSpPr>
          <p:cNvPr id="218268" name="Text Box 156"/>
          <p:cNvSpPr txBox="1">
            <a:spLocks noChangeArrowheads="1"/>
          </p:cNvSpPr>
          <p:nvPr/>
        </p:nvSpPr>
        <p:spPr bwMode="auto">
          <a:xfrm>
            <a:off x="6537325" y="4267200"/>
            <a:ext cx="13874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Dogs/rabbits – wander worm in humans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23767</TotalTime>
  <Words>1822</Words>
  <Application>Microsoft Office PowerPoint</Application>
  <PresentationFormat>On-screen Show (4:3)</PresentationFormat>
  <Paragraphs>420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Times New Roman</vt:lpstr>
      <vt:lpstr>Arial</vt:lpstr>
      <vt:lpstr>Calibri</vt:lpstr>
      <vt:lpstr>Arial Unicode MS</vt:lpstr>
      <vt:lpstr>A'</vt:lpstr>
      <vt:lpstr>Default Design</vt:lpstr>
      <vt:lpstr>Slide 1</vt:lpstr>
      <vt:lpstr>Slide 2</vt:lpstr>
      <vt:lpstr>Slide 3</vt:lpstr>
      <vt:lpstr>Slide 4</vt:lpstr>
      <vt:lpstr>Slide 5</vt:lpstr>
    </vt:vector>
  </TitlesOfParts>
  <Company>Medical College of Ohio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Vivax merozoites</dc:title>
  <dc:creator>Information Systems</dc:creator>
  <cp:lastModifiedBy>Nichole</cp:lastModifiedBy>
  <cp:revision>1413</cp:revision>
  <dcterms:created xsi:type="dcterms:W3CDTF">2003-05-02T19:02:27Z</dcterms:created>
  <dcterms:modified xsi:type="dcterms:W3CDTF">2012-11-06T22:19:16Z</dcterms:modified>
</cp:coreProperties>
</file>